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4"/>
  </p:sldMasterIdLst>
  <p:notesMasterIdLst>
    <p:notesMasterId r:id="rId65"/>
  </p:notesMasterIdLst>
  <p:handoutMasterIdLst>
    <p:handoutMasterId r:id="rId66"/>
  </p:handoutMasterIdLst>
  <p:sldIdLst>
    <p:sldId id="256" r:id="rId5"/>
    <p:sldId id="275" r:id="rId6"/>
    <p:sldId id="257" r:id="rId7"/>
    <p:sldId id="327" r:id="rId8"/>
    <p:sldId id="328" r:id="rId9"/>
    <p:sldId id="329" r:id="rId10"/>
    <p:sldId id="330" r:id="rId11"/>
    <p:sldId id="331" r:id="rId12"/>
    <p:sldId id="332" r:id="rId13"/>
    <p:sldId id="262" r:id="rId14"/>
    <p:sldId id="263" r:id="rId15"/>
    <p:sldId id="308" r:id="rId16"/>
    <p:sldId id="333" r:id="rId17"/>
    <p:sldId id="334" r:id="rId18"/>
    <p:sldId id="335" r:id="rId19"/>
    <p:sldId id="336" r:id="rId20"/>
    <p:sldId id="337" r:id="rId21"/>
    <p:sldId id="338" r:id="rId22"/>
    <p:sldId id="339" r:id="rId23"/>
    <p:sldId id="340" r:id="rId24"/>
    <p:sldId id="341" r:id="rId25"/>
    <p:sldId id="342" r:id="rId26"/>
    <p:sldId id="343" r:id="rId27"/>
    <p:sldId id="344" r:id="rId28"/>
    <p:sldId id="268" r:id="rId29"/>
    <p:sldId id="345" r:id="rId30"/>
    <p:sldId id="270" r:id="rId31"/>
    <p:sldId id="283" r:id="rId32"/>
    <p:sldId id="346" r:id="rId33"/>
    <p:sldId id="347" r:id="rId34"/>
    <p:sldId id="307" r:id="rId35"/>
    <p:sldId id="348" r:id="rId36"/>
    <p:sldId id="272" r:id="rId37"/>
    <p:sldId id="349" r:id="rId38"/>
    <p:sldId id="315" r:id="rId39"/>
    <p:sldId id="350" r:id="rId40"/>
    <p:sldId id="284" r:id="rId41"/>
    <p:sldId id="351" r:id="rId42"/>
    <p:sldId id="305" r:id="rId43"/>
    <p:sldId id="352" r:id="rId44"/>
    <p:sldId id="353" r:id="rId45"/>
    <p:sldId id="354" r:id="rId46"/>
    <p:sldId id="355" r:id="rId47"/>
    <p:sldId id="356" r:id="rId48"/>
    <p:sldId id="357" r:id="rId49"/>
    <p:sldId id="358" r:id="rId50"/>
    <p:sldId id="300" r:id="rId51"/>
    <p:sldId id="359" r:id="rId52"/>
    <p:sldId id="371" r:id="rId53"/>
    <p:sldId id="360" r:id="rId54"/>
    <p:sldId id="361" r:id="rId55"/>
    <p:sldId id="362" r:id="rId56"/>
    <p:sldId id="363" r:id="rId57"/>
    <p:sldId id="364" r:id="rId58"/>
    <p:sldId id="365" r:id="rId59"/>
    <p:sldId id="366" r:id="rId60"/>
    <p:sldId id="367" r:id="rId61"/>
    <p:sldId id="368" r:id="rId62"/>
    <p:sldId id="369" r:id="rId63"/>
    <p:sldId id="370" r:id="rId64"/>
  </p:sldIdLst>
  <p:sldSz cx="9144000" cy="6858000" type="screen4x3"/>
  <p:notesSz cx="6669088" cy="9872663"/>
  <p:defaultTextStyle>
    <a:defPPr>
      <a:defRPr lang="en-US"/>
    </a:defPPr>
    <a:lvl1pPr algn="ctr" rtl="0" fontAlgn="base">
      <a:spcBef>
        <a:spcPct val="0"/>
      </a:spcBef>
      <a:spcAft>
        <a:spcPct val="0"/>
      </a:spcAft>
      <a:defRPr sz="4400" kern="1200">
        <a:solidFill>
          <a:srgbClr val="0033CC"/>
        </a:solidFill>
        <a:latin typeface="Calibri" pitchFamily="34" charset="0"/>
        <a:ea typeface="+mn-ea"/>
        <a:cs typeface="+mn-cs"/>
      </a:defRPr>
    </a:lvl1pPr>
    <a:lvl2pPr marL="457200" algn="ctr" rtl="0" fontAlgn="base">
      <a:spcBef>
        <a:spcPct val="0"/>
      </a:spcBef>
      <a:spcAft>
        <a:spcPct val="0"/>
      </a:spcAft>
      <a:defRPr sz="4400" kern="1200">
        <a:solidFill>
          <a:srgbClr val="0033CC"/>
        </a:solidFill>
        <a:latin typeface="Calibri" pitchFamily="34" charset="0"/>
        <a:ea typeface="+mn-ea"/>
        <a:cs typeface="+mn-cs"/>
      </a:defRPr>
    </a:lvl2pPr>
    <a:lvl3pPr marL="914400" algn="ctr" rtl="0" fontAlgn="base">
      <a:spcBef>
        <a:spcPct val="0"/>
      </a:spcBef>
      <a:spcAft>
        <a:spcPct val="0"/>
      </a:spcAft>
      <a:defRPr sz="4400" kern="1200">
        <a:solidFill>
          <a:srgbClr val="0033CC"/>
        </a:solidFill>
        <a:latin typeface="Calibri" pitchFamily="34" charset="0"/>
        <a:ea typeface="+mn-ea"/>
        <a:cs typeface="+mn-cs"/>
      </a:defRPr>
    </a:lvl3pPr>
    <a:lvl4pPr marL="1371600" algn="ctr" rtl="0" fontAlgn="base">
      <a:spcBef>
        <a:spcPct val="0"/>
      </a:spcBef>
      <a:spcAft>
        <a:spcPct val="0"/>
      </a:spcAft>
      <a:defRPr sz="4400" kern="1200">
        <a:solidFill>
          <a:srgbClr val="0033CC"/>
        </a:solidFill>
        <a:latin typeface="Calibri" pitchFamily="34" charset="0"/>
        <a:ea typeface="+mn-ea"/>
        <a:cs typeface="+mn-cs"/>
      </a:defRPr>
    </a:lvl4pPr>
    <a:lvl5pPr marL="1828800" algn="ctr" rtl="0" fontAlgn="base">
      <a:spcBef>
        <a:spcPct val="0"/>
      </a:spcBef>
      <a:spcAft>
        <a:spcPct val="0"/>
      </a:spcAft>
      <a:defRPr sz="4400" kern="1200">
        <a:solidFill>
          <a:srgbClr val="0033CC"/>
        </a:solidFill>
        <a:latin typeface="Calibri" pitchFamily="34" charset="0"/>
        <a:ea typeface="+mn-ea"/>
        <a:cs typeface="+mn-cs"/>
      </a:defRPr>
    </a:lvl5pPr>
    <a:lvl6pPr marL="2286000" algn="l" defTabSz="914400" rtl="0" eaLnBrk="1" latinLnBrk="0" hangingPunct="1">
      <a:defRPr sz="4400" kern="1200">
        <a:solidFill>
          <a:srgbClr val="0033CC"/>
        </a:solidFill>
        <a:latin typeface="Calibri" pitchFamily="34" charset="0"/>
        <a:ea typeface="+mn-ea"/>
        <a:cs typeface="+mn-cs"/>
      </a:defRPr>
    </a:lvl6pPr>
    <a:lvl7pPr marL="2743200" algn="l" defTabSz="914400" rtl="0" eaLnBrk="1" latinLnBrk="0" hangingPunct="1">
      <a:defRPr sz="4400" kern="1200">
        <a:solidFill>
          <a:srgbClr val="0033CC"/>
        </a:solidFill>
        <a:latin typeface="Calibri" pitchFamily="34" charset="0"/>
        <a:ea typeface="+mn-ea"/>
        <a:cs typeface="+mn-cs"/>
      </a:defRPr>
    </a:lvl7pPr>
    <a:lvl8pPr marL="3200400" algn="l" defTabSz="914400" rtl="0" eaLnBrk="1" latinLnBrk="0" hangingPunct="1">
      <a:defRPr sz="4400" kern="1200">
        <a:solidFill>
          <a:srgbClr val="0033CC"/>
        </a:solidFill>
        <a:latin typeface="Calibri" pitchFamily="34" charset="0"/>
        <a:ea typeface="+mn-ea"/>
        <a:cs typeface="+mn-cs"/>
      </a:defRPr>
    </a:lvl8pPr>
    <a:lvl9pPr marL="3657600" algn="l" defTabSz="914400" rtl="0" eaLnBrk="1" latinLnBrk="0" hangingPunct="1">
      <a:defRPr sz="4400" kern="1200">
        <a:solidFill>
          <a:srgbClr val="0033CC"/>
        </a:solidFill>
        <a:latin typeface="Calibri"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9900"/>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1651" y="86"/>
      </p:cViewPr>
      <p:guideLst>
        <p:guide orient="horz" pos="2160"/>
        <p:guide pos="2880"/>
      </p:guideLst>
    </p:cSldViewPr>
  </p:slideViewPr>
  <p:notesTextViewPr>
    <p:cViewPr>
      <p:scale>
        <a:sx n="3" d="2"/>
        <a:sy n="3" d="2"/>
      </p:scale>
      <p:origin x="0" y="0"/>
    </p:cViewPr>
  </p:notesTextViewPr>
  <p:sorterViewPr>
    <p:cViewPr>
      <p:scale>
        <a:sx n="100" d="100"/>
        <a:sy n="100" d="100"/>
      </p:scale>
      <p:origin x="0" y="-39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889250" cy="4953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778250" y="0"/>
            <a:ext cx="2889250" cy="495300"/>
          </a:xfrm>
          <a:prstGeom prst="rect">
            <a:avLst/>
          </a:prstGeom>
        </p:spPr>
        <p:txBody>
          <a:bodyPr vert="horz" lIns="91440" tIns="45720" rIns="91440" bIns="45720" rtlCol="0"/>
          <a:lstStyle>
            <a:lvl1pPr algn="r">
              <a:defRPr sz="1200"/>
            </a:lvl1pPr>
          </a:lstStyle>
          <a:p>
            <a:fld id="{81375B24-DD84-46AC-A474-E118481A6FC5}" type="datetimeFigureOut">
              <a:rPr lang="nl-NL" smtClean="0"/>
              <a:t>8-12-2021</a:t>
            </a:fld>
            <a:endParaRPr lang="nl-NL"/>
          </a:p>
        </p:txBody>
      </p:sp>
      <p:sp>
        <p:nvSpPr>
          <p:cNvPr id="4" name="Tijdelijke aanduiding voor voettekst 3"/>
          <p:cNvSpPr>
            <a:spLocks noGrp="1"/>
          </p:cNvSpPr>
          <p:nvPr>
            <p:ph type="ftr" sz="quarter" idx="2"/>
          </p:nvPr>
        </p:nvSpPr>
        <p:spPr>
          <a:xfrm>
            <a:off x="0" y="9377363"/>
            <a:ext cx="2889250" cy="495300"/>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778250" y="9377363"/>
            <a:ext cx="2889250" cy="495300"/>
          </a:xfrm>
          <a:prstGeom prst="rect">
            <a:avLst/>
          </a:prstGeom>
        </p:spPr>
        <p:txBody>
          <a:bodyPr vert="horz" lIns="91440" tIns="45720" rIns="91440" bIns="45720" rtlCol="0" anchor="b"/>
          <a:lstStyle>
            <a:lvl1pPr algn="r">
              <a:defRPr sz="1200"/>
            </a:lvl1pPr>
          </a:lstStyle>
          <a:p>
            <a:fld id="{586408EF-95C5-495E-8283-81AE6EFEAD22}" type="slidenum">
              <a:rPr lang="nl-NL" smtClean="0"/>
              <a:t>‹nr.›</a:t>
            </a:fld>
            <a:endParaRPr lang="nl-NL"/>
          </a:p>
        </p:txBody>
      </p:sp>
    </p:spTree>
    <p:extLst>
      <p:ext uri="{BB962C8B-B14F-4D97-AF65-F5344CB8AC3E}">
        <p14:creationId xmlns:p14="http://schemas.microsoft.com/office/powerpoint/2010/main" val="1503370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3633"/>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777607" y="0"/>
            <a:ext cx="2889938" cy="493633"/>
          </a:xfrm>
          <a:prstGeom prst="rect">
            <a:avLst/>
          </a:prstGeom>
        </p:spPr>
        <p:txBody>
          <a:bodyPr vert="horz" lIns="91440" tIns="45720" rIns="91440" bIns="45720" rtlCol="0"/>
          <a:lstStyle>
            <a:lvl1pPr algn="r">
              <a:defRPr sz="1200"/>
            </a:lvl1pPr>
          </a:lstStyle>
          <a:p>
            <a:fld id="{B7E0E596-380A-483B-A25C-0530DD7B0CB1}" type="datetimeFigureOut">
              <a:rPr lang="nl-NL" smtClean="0"/>
              <a:pPr/>
              <a:t>8-12-2021</a:t>
            </a:fld>
            <a:endParaRPr lang="nl-NL"/>
          </a:p>
        </p:txBody>
      </p:sp>
      <p:sp>
        <p:nvSpPr>
          <p:cNvPr id="4" name="Slide Image Placeholder 3"/>
          <p:cNvSpPr>
            <a:spLocks noGrp="1" noRot="1" noChangeAspect="1"/>
          </p:cNvSpPr>
          <p:nvPr>
            <p:ph type="sldImg" idx="2"/>
          </p:nvPr>
        </p:nvSpPr>
        <p:spPr>
          <a:xfrm>
            <a:off x="866775" y="739775"/>
            <a:ext cx="4935538" cy="3703638"/>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66909" y="4689515"/>
            <a:ext cx="5335270" cy="444269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9377316"/>
            <a:ext cx="2889938" cy="493633"/>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777607" y="9377316"/>
            <a:ext cx="2889938" cy="493633"/>
          </a:xfrm>
          <a:prstGeom prst="rect">
            <a:avLst/>
          </a:prstGeom>
        </p:spPr>
        <p:txBody>
          <a:bodyPr vert="horz" lIns="91440" tIns="45720" rIns="91440" bIns="45720" rtlCol="0" anchor="b"/>
          <a:lstStyle>
            <a:lvl1pPr algn="r">
              <a:defRPr sz="1200"/>
            </a:lvl1pPr>
          </a:lstStyle>
          <a:p>
            <a:fld id="{113E490C-F47B-4D4D-A6AD-139B979B5FE0}" type="slidenum">
              <a:rPr lang="nl-NL" smtClean="0"/>
              <a:pPr/>
              <a:t>‹nr.›</a:t>
            </a:fld>
            <a:endParaRPr lang="nl-N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youtube.com/watch?v=WsofH466lqk"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www.youtube.com/watch?v=5bLEDd-PSTQ&amp;feature=channel_page" TargetMode="External"/><Relationship Id="rId5" Type="http://schemas.openxmlformats.org/officeDocument/2006/relationships/hyperlink" Target="http://www.youtube.com/watch?v=FVuAwBGw_pQ" TargetMode="External"/><Relationship Id="rId4" Type="http://schemas.openxmlformats.org/officeDocument/2006/relationships/hyperlink" Target="http://www.youtube.com/watch?v=YjWuVrzvZYA"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The </a:t>
            </a:r>
            <a:r>
              <a:rPr lang="nl-NL" dirty="0" err="1" smtClean="0"/>
              <a:t>aminoacid</a:t>
            </a:r>
            <a:r>
              <a:rPr lang="nl-NL" dirty="0" smtClean="0"/>
              <a:t> </a:t>
            </a:r>
            <a:r>
              <a:rPr lang="nl-NL" dirty="0" err="1" smtClean="0"/>
              <a:t>to</a:t>
            </a:r>
            <a:r>
              <a:rPr lang="nl-NL" dirty="0" smtClean="0"/>
              <a:t> </a:t>
            </a:r>
            <a:r>
              <a:rPr lang="nl-NL" dirty="0" err="1" smtClean="0"/>
              <a:t>be</a:t>
            </a:r>
            <a:r>
              <a:rPr lang="nl-NL" dirty="0" smtClean="0"/>
              <a:t> </a:t>
            </a:r>
            <a:r>
              <a:rPr lang="nl-NL" dirty="0" err="1" smtClean="0"/>
              <a:t>tested</a:t>
            </a:r>
            <a:r>
              <a:rPr lang="nl-NL" dirty="0" smtClean="0"/>
              <a:t> was made </a:t>
            </a:r>
            <a:r>
              <a:rPr lang="nl-NL" dirty="0" err="1" smtClean="0"/>
              <a:t>radioactive</a:t>
            </a:r>
            <a:r>
              <a:rPr lang="nl-NL" dirty="0" smtClean="0"/>
              <a:t>, </a:t>
            </a:r>
            <a:r>
              <a:rPr lang="nl-NL" dirty="0" err="1" smtClean="0"/>
              <a:t>so</a:t>
            </a:r>
            <a:r>
              <a:rPr lang="nl-NL" dirty="0" smtClean="0"/>
              <a:t> </a:t>
            </a:r>
            <a:r>
              <a:rPr lang="nl-NL" dirty="0" err="1" smtClean="0"/>
              <a:t>they</a:t>
            </a:r>
            <a:r>
              <a:rPr lang="nl-NL" dirty="0" smtClean="0"/>
              <a:t> </a:t>
            </a:r>
            <a:r>
              <a:rPr lang="nl-NL" dirty="0" err="1" smtClean="0"/>
              <a:t>could</a:t>
            </a:r>
            <a:r>
              <a:rPr lang="nl-NL" dirty="0" smtClean="0"/>
              <a:t> </a:t>
            </a:r>
            <a:r>
              <a:rPr lang="nl-NL" dirty="0" err="1" smtClean="0"/>
              <a:t>determine</a:t>
            </a:r>
            <a:r>
              <a:rPr lang="nl-NL" dirty="0" smtClean="0"/>
              <a:t> </a:t>
            </a:r>
            <a:r>
              <a:rPr lang="nl-NL" dirty="0" err="1" smtClean="0"/>
              <a:t>which</a:t>
            </a:r>
            <a:r>
              <a:rPr lang="nl-NL" dirty="0" smtClean="0"/>
              <a:t> </a:t>
            </a:r>
            <a:r>
              <a:rPr lang="nl-NL" dirty="0" err="1" smtClean="0"/>
              <a:t>aminoacid</a:t>
            </a:r>
            <a:r>
              <a:rPr lang="nl-NL" dirty="0" smtClean="0"/>
              <a:t> </a:t>
            </a:r>
            <a:r>
              <a:rPr lang="nl-NL" dirty="0" err="1" smtClean="0"/>
              <a:t>reacted</a:t>
            </a:r>
            <a:r>
              <a:rPr lang="nl-NL" dirty="0" smtClean="0"/>
              <a:t> </a:t>
            </a:r>
            <a:r>
              <a:rPr lang="nl-NL" dirty="0" err="1" smtClean="0"/>
              <a:t>to</a:t>
            </a:r>
            <a:r>
              <a:rPr lang="nl-NL" dirty="0" smtClean="0"/>
              <a:t> </a:t>
            </a:r>
            <a:r>
              <a:rPr lang="nl-NL" dirty="0" err="1" smtClean="0"/>
              <a:t>the</a:t>
            </a:r>
            <a:r>
              <a:rPr lang="nl-NL" dirty="0" smtClean="0"/>
              <a:t> </a:t>
            </a:r>
            <a:r>
              <a:rPr lang="nl-NL" dirty="0" err="1" smtClean="0"/>
              <a:t>specific</a:t>
            </a:r>
            <a:r>
              <a:rPr lang="nl-NL" dirty="0" smtClean="0"/>
              <a:t> triplet. </a:t>
            </a:r>
            <a:r>
              <a:rPr lang="nl-NL" dirty="0" err="1" smtClean="0"/>
              <a:t>When</a:t>
            </a:r>
            <a:r>
              <a:rPr lang="nl-NL" dirty="0" smtClean="0"/>
              <a:t> </a:t>
            </a:r>
            <a:r>
              <a:rPr lang="nl-NL" dirty="0" err="1" smtClean="0"/>
              <a:t>bound</a:t>
            </a:r>
            <a:r>
              <a:rPr lang="nl-NL" dirty="0" smtClean="0"/>
              <a:t>, </a:t>
            </a:r>
            <a:r>
              <a:rPr lang="nl-NL" dirty="0" err="1" smtClean="0"/>
              <a:t>the</a:t>
            </a:r>
            <a:r>
              <a:rPr lang="nl-NL" dirty="0" smtClean="0"/>
              <a:t> </a:t>
            </a:r>
            <a:r>
              <a:rPr lang="nl-NL" dirty="0" err="1" smtClean="0"/>
              <a:t>radioactive</a:t>
            </a:r>
            <a:r>
              <a:rPr lang="nl-NL" dirty="0" smtClean="0"/>
              <a:t> label is </a:t>
            </a:r>
            <a:r>
              <a:rPr lang="nl-NL" dirty="0" err="1" smtClean="0"/>
              <a:t>attached</a:t>
            </a:r>
            <a:r>
              <a:rPr lang="nl-NL" dirty="0" smtClean="0"/>
              <a:t> </a:t>
            </a:r>
            <a:r>
              <a:rPr lang="nl-NL" dirty="0" err="1" smtClean="0"/>
              <a:t>to</a:t>
            </a:r>
            <a:r>
              <a:rPr lang="nl-NL" dirty="0" smtClean="0"/>
              <a:t> </a:t>
            </a:r>
            <a:r>
              <a:rPr lang="nl-NL" dirty="0" err="1" smtClean="0"/>
              <a:t>the</a:t>
            </a:r>
            <a:r>
              <a:rPr lang="nl-NL" dirty="0" smtClean="0"/>
              <a:t> </a:t>
            </a:r>
            <a:r>
              <a:rPr lang="nl-NL" dirty="0" err="1" smtClean="0"/>
              <a:t>ribosome</a:t>
            </a:r>
            <a:r>
              <a:rPr lang="nl-NL" dirty="0" smtClean="0"/>
              <a:t>, </a:t>
            </a:r>
            <a:r>
              <a:rPr lang="nl-NL" dirty="0" err="1" smtClean="0"/>
              <a:t>when</a:t>
            </a:r>
            <a:r>
              <a:rPr lang="nl-NL" dirty="0" smtClean="0"/>
              <a:t> </a:t>
            </a:r>
            <a:r>
              <a:rPr lang="nl-NL" dirty="0" err="1" smtClean="0"/>
              <a:t>not</a:t>
            </a:r>
            <a:r>
              <a:rPr lang="nl-NL" dirty="0" smtClean="0"/>
              <a:t> </a:t>
            </a:r>
            <a:r>
              <a:rPr lang="nl-NL" dirty="0" err="1" smtClean="0"/>
              <a:t>the</a:t>
            </a:r>
            <a:r>
              <a:rPr lang="nl-NL" dirty="0" smtClean="0"/>
              <a:t> </a:t>
            </a:r>
            <a:r>
              <a:rPr lang="nl-NL" dirty="0" err="1" smtClean="0"/>
              <a:t>labeled</a:t>
            </a:r>
            <a:r>
              <a:rPr lang="nl-NL" dirty="0" smtClean="0"/>
              <a:t> tRNA is </a:t>
            </a:r>
            <a:r>
              <a:rPr lang="nl-NL" dirty="0" err="1" smtClean="0"/>
              <a:t>not</a:t>
            </a:r>
            <a:r>
              <a:rPr lang="nl-NL" dirty="0" smtClean="0"/>
              <a:t> </a:t>
            </a:r>
            <a:r>
              <a:rPr lang="nl-NL" dirty="0" err="1" smtClean="0"/>
              <a:t>bound</a:t>
            </a:r>
            <a:r>
              <a:rPr lang="nl-NL" dirty="0" smtClean="0"/>
              <a:t>. A filter is </a:t>
            </a:r>
            <a:r>
              <a:rPr lang="nl-NL" dirty="0" err="1" smtClean="0"/>
              <a:t>used</a:t>
            </a:r>
            <a:r>
              <a:rPr lang="nl-NL" dirty="0" smtClean="0"/>
              <a:t> </a:t>
            </a:r>
            <a:r>
              <a:rPr lang="nl-NL" dirty="0" err="1" smtClean="0"/>
              <a:t>to</a:t>
            </a:r>
            <a:r>
              <a:rPr lang="nl-NL" dirty="0" smtClean="0"/>
              <a:t> separate </a:t>
            </a:r>
            <a:r>
              <a:rPr lang="nl-NL" dirty="0" err="1" smtClean="0"/>
              <a:t>ribosome</a:t>
            </a:r>
            <a:r>
              <a:rPr lang="nl-NL" dirty="0" smtClean="0"/>
              <a:t> </a:t>
            </a:r>
            <a:r>
              <a:rPr lang="nl-NL" dirty="0" err="1" smtClean="0"/>
              <a:t>from</a:t>
            </a:r>
            <a:r>
              <a:rPr lang="nl-NL" dirty="0" smtClean="0"/>
              <a:t> free tRNA’s. </a:t>
            </a:r>
            <a:endParaRPr lang="nl-NL" dirty="0"/>
          </a:p>
        </p:txBody>
      </p:sp>
      <p:sp>
        <p:nvSpPr>
          <p:cNvPr id="4" name="Tijdelijke aanduiding voor dianummer 3"/>
          <p:cNvSpPr>
            <a:spLocks noGrp="1"/>
          </p:cNvSpPr>
          <p:nvPr>
            <p:ph type="sldNum" sz="quarter" idx="10"/>
          </p:nvPr>
        </p:nvSpPr>
        <p:spPr/>
        <p:txBody>
          <a:bodyPr/>
          <a:lstStyle/>
          <a:p>
            <a:fld id="{113E490C-F47B-4D4D-A6AD-139B979B5FE0}" type="slidenum">
              <a:rPr lang="nl-NL" smtClean="0"/>
              <a:pPr/>
              <a:t>8</a:t>
            </a:fld>
            <a:endParaRPr lang="nl-NL"/>
          </a:p>
        </p:txBody>
      </p:sp>
    </p:spTree>
    <p:extLst>
      <p:ext uri="{BB962C8B-B14F-4D97-AF65-F5344CB8AC3E}">
        <p14:creationId xmlns:p14="http://schemas.microsoft.com/office/powerpoint/2010/main" val="177225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113E490C-F47B-4D4D-A6AD-139B979B5FE0}" type="slidenum">
              <a:rPr lang="nl-NL" smtClean="0"/>
              <a:pPr/>
              <a:t>14</a:t>
            </a:fld>
            <a:endParaRPr lang="nl-NL"/>
          </a:p>
        </p:txBody>
      </p:sp>
    </p:spTree>
    <p:extLst>
      <p:ext uri="{BB962C8B-B14F-4D97-AF65-F5344CB8AC3E}">
        <p14:creationId xmlns:p14="http://schemas.microsoft.com/office/powerpoint/2010/main" val="204953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endParaRPr lang="nl-NL" dirty="0"/>
          </a:p>
        </p:txBody>
      </p:sp>
      <p:sp>
        <p:nvSpPr>
          <p:cNvPr id="4" name="Tijdelijke aanduiding voor dianummer 3"/>
          <p:cNvSpPr>
            <a:spLocks noGrp="1"/>
          </p:cNvSpPr>
          <p:nvPr>
            <p:ph type="sldNum" sz="quarter" idx="10"/>
          </p:nvPr>
        </p:nvSpPr>
        <p:spPr/>
        <p:txBody>
          <a:bodyPr/>
          <a:lstStyle/>
          <a:p>
            <a:fld id="{113E490C-F47B-4D4D-A6AD-139B979B5FE0}" type="slidenum">
              <a:rPr lang="nl-NL" smtClean="0"/>
              <a:pPr/>
              <a:t>15</a:t>
            </a:fld>
            <a:endParaRPr lang="nl-NL"/>
          </a:p>
        </p:txBody>
      </p:sp>
    </p:spTree>
    <p:extLst>
      <p:ext uri="{BB962C8B-B14F-4D97-AF65-F5344CB8AC3E}">
        <p14:creationId xmlns:p14="http://schemas.microsoft.com/office/powerpoint/2010/main" val="3824240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113E490C-F47B-4D4D-A6AD-139B979B5FE0}" type="slidenum">
              <a:rPr lang="nl-NL" smtClean="0"/>
              <a:pPr/>
              <a:t>18</a:t>
            </a:fld>
            <a:endParaRPr lang="nl-NL"/>
          </a:p>
        </p:txBody>
      </p:sp>
    </p:spTree>
    <p:extLst>
      <p:ext uri="{BB962C8B-B14F-4D97-AF65-F5344CB8AC3E}">
        <p14:creationId xmlns:p14="http://schemas.microsoft.com/office/powerpoint/2010/main" val="2014088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113E490C-F47B-4D4D-A6AD-139B979B5FE0}" type="slidenum">
              <a:rPr lang="nl-NL" smtClean="0"/>
              <a:pPr/>
              <a:t>22</a:t>
            </a:fld>
            <a:endParaRPr lang="nl-NL"/>
          </a:p>
        </p:txBody>
      </p:sp>
    </p:spTree>
    <p:extLst>
      <p:ext uri="{BB962C8B-B14F-4D97-AF65-F5344CB8AC3E}">
        <p14:creationId xmlns:p14="http://schemas.microsoft.com/office/powerpoint/2010/main" val="3569726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smtClean="0"/>
              <a:t>Filmpje zonder geluid transcriptie in prokaryoten 2:10, </a:t>
            </a:r>
            <a:r>
              <a:rPr lang="nl-NL" sz="1200" dirty="0" smtClean="0"/>
              <a:t>https://www.youtube.com/watch?v=1b-bRVgqof0</a:t>
            </a:r>
            <a:endParaRPr lang="nl-NL" dirty="0" smtClean="0"/>
          </a:p>
          <a:p>
            <a:r>
              <a:rPr lang="nl-NL" dirty="0" smtClean="0"/>
              <a:t>Filmpje:</a:t>
            </a:r>
            <a:r>
              <a:rPr lang="nl-NL" baseline="0" dirty="0" smtClean="0"/>
              <a:t>  </a:t>
            </a:r>
            <a:r>
              <a:rPr lang="nl-NL" dirty="0" smtClean="0"/>
              <a:t>http://glencoe.mcgraw-hill.com/sites/9834092339/student_view0/chapter15/transcription.html niet meer </a:t>
            </a:r>
            <a:r>
              <a:rPr lang="nl-NL" dirty="0" err="1" smtClean="0"/>
              <a:t>available</a:t>
            </a:r>
            <a:endParaRPr lang="nl-NL" dirty="0"/>
          </a:p>
        </p:txBody>
      </p:sp>
      <p:sp>
        <p:nvSpPr>
          <p:cNvPr id="4" name="Tijdelijke aanduiding voor dianummer 3"/>
          <p:cNvSpPr>
            <a:spLocks noGrp="1"/>
          </p:cNvSpPr>
          <p:nvPr>
            <p:ph type="sldNum" sz="quarter" idx="10"/>
          </p:nvPr>
        </p:nvSpPr>
        <p:spPr/>
        <p:txBody>
          <a:bodyPr/>
          <a:lstStyle/>
          <a:p>
            <a:fld id="{113E490C-F47B-4D4D-A6AD-139B979B5FE0}" type="slidenum">
              <a:rPr lang="nl-NL" smtClean="0"/>
              <a:pPr/>
              <a:t>28</a:t>
            </a:fld>
            <a:endParaRPr lang="nl-N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a:t>
            </a:r>
            <a:r>
              <a:rPr lang="en-US" sz="1200" b="1" i="0" kern="1200" dirty="0" smtClean="0">
                <a:solidFill>
                  <a:schemeClr val="tx1"/>
                </a:solidFill>
                <a:effectLst/>
                <a:latin typeface="+mn-lt"/>
                <a:ea typeface="+mn-ea"/>
                <a:cs typeface="+mn-cs"/>
              </a:rPr>
              <a:t>autocatalytic set</a:t>
            </a:r>
            <a:r>
              <a:rPr lang="en-US" sz="1200" b="0" i="0" kern="1200" dirty="0" smtClean="0">
                <a:solidFill>
                  <a:schemeClr val="tx1"/>
                </a:solidFill>
                <a:effectLst/>
                <a:latin typeface="+mn-lt"/>
                <a:ea typeface="+mn-ea"/>
                <a:cs typeface="+mn-cs"/>
              </a:rPr>
              <a:t> is a collection of entities, each of which can be created catalytically</a:t>
            </a:r>
            <a:r>
              <a:rPr lang="en-US" sz="1200" b="0" i="0" u="none"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other entities within the set, such that as a whole, the set is able to catalyze its own production. </a:t>
            </a:r>
            <a:endParaRPr lang="nl-NL" dirty="0"/>
          </a:p>
        </p:txBody>
      </p:sp>
      <p:sp>
        <p:nvSpPr>
          <p:cNvPr id="4" name="Tijdelijke aanduiding voor dianummer 3"/>
          <p:cNvSpPr>
            <a:spLocks noGrp="1"/>
          </p:cNvSpPr>
          <p:nvPr>
            <p:ph type="sldNum" sz="quarter" idx="10"/>
          </p:nvPr>
        </p:nvSpPr>
        <p:spPr/>
        <p:txBody>
          <a:bodyPr/>
          <a:lstStyle/>
          <a:p>
            <a:fld id="{113E490C-F47B-4D4D-A6AD-139B979B5FE0}" type="slidenum">
              <a:rPr lang="nl-NL" smtClean="0"/>
              <a:pPr/>
              <a:t>44</a:t>
            </a:fld>
            <a:endParaRPr lang="nl-NL"/>
          </a:p>
        </p:txBody>
      </p:sp>
    </p:spTree>
    <p:extLst>
      <p:ext uri="{BB962C8B-B14F-4D97-AF65-F5344CB8AC3E}">
        <p14:creationId xmlns:p14="http://schemas.microsoft.com/office/powerpoint/2010/main" val="2697694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smtClean="0"/>
              <a:t>Filmpje: https://www.youtube.com/watch?v=FVuAwBGw_pQ&amp;t=8s</a:t>
            </a:r>
          </a:p>
          <a:p>
            <a:endParaRPr lang="nl-NL" dirty="0"/>
          </a:p>
        </p:txBody>
      </p:sp>
      <p:sp>
        <p:nvSpPr>
          <p:cNvPr id="4" name="Slide Number Placeholder 3"/>
          <p:cNvSpPr>
            <a:spLocks noGrp="1"/>
          </p:cNvSpPr>
          <p:nvPr>
            <p:ph type="sldNum" sz="quarter" idx="10"/>
          </p:nvPr>
        </p:nvSpPr>
        <p:spPr/>
        <p:txBody>
          <a:bodyPr/>
          <a:lstStyle/>
          <a:p>
            <a:fld id="{113E490C-F47B-4D4D-A6AD-139B979B5FE0}" type="slidenum">
              <a:rPr lang="nl-NL" smtClean="0"/>
              <a:pPr/>
              <a:t>45</a:t>
            </a:fld>
            <a:endParaRPr lang="nl-NL"/>
          </a:p>
        </p:txBody>
      </p:sp>
    </p:spTree>
    <p:extLst>
      <p:ext uri="{BB962C8B-B14F-4D97-AF65-F5344CB8AC3E}">
        <p14:creationId xmlns:p14="http://schemas.microsoft.com/office/powerpoint/2010/main" val="294683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buNone/>
            </a:pPr>
            <a:r>
              <a:rPr lang="nl-NL" sz="1200" dirty="0" err="1" smtClean="0">
                <a:latin typeface="Calibri" pitchFamily="34" charset="0"/>
              </a:rPr>
              <a:t>Transcription</a:t>
            </a:r>
            <a:r>
              <a:rPr lang="nl-NL" sz="1200" dirty="0" smtClean="0">
                <a:latin typeface="Calibri" pitchFamily="34" charset="0"/>
              </a:rPr>
              <a:t>: 2’50’’</a:t>
            </a:r>
          </a:p>
          <a:p>
            <a:pPr>
              <a:lnSpc>
                <a:spcPct val="80000"/>
              </a:lnSpc>
              <a:buNone/>
            </a:pPr>
            <a:r>
              <a:rPr lang="nl-NL" sz="1200" dirty="0" smtClean="0">
                <a:latin typeface="Calibri" pitchFamily="34" charset="0"/>
                <a:hlinkClick r:id="rId3"/>
              </a:rPr>
              <a:t>http://www.youtube.com/watch?v=WsofH466lqk</a:t>
            </a:r>
            <a:endParaRPr lang="nl-NL" sz="1200" dirty="0" smtClean="0">
              <a:latin typeface="Calibri" pitchFamily="34" charset="0"/>
            </a:endParaRPr>
          </a:p>
          <a:p>
            <a:pPr>
              <a:lnSpc>
                <a:spcPct val="80000"/>
              </a:lnSpc>
              <a:buNone/>
            </a:pPr>
            <a:endParaRPr lang="nl-NL" sz="1200" dirty="0" smtClean="0">
              <a:latin typeface="Calibri" pitchFamily="34" charset="0"/>
            </a:endParaRPr>
          </a:p>
          <a:p>
            <a:pPr>
              <a:lnSpc>
                <a:spcPct val="80000"/>
              </a:lnSpc>
              <a:buNone/>
            </a:pPr>
            <a:r>
              <a:rPr lang="nl-NL" sz="1200" dirty="0" smtClean="0">
                <a:latin typeface="Calibri" pitchFamily="34" charset="0"/>
              </a:rPr>
              <a:t>mRNA processing 5cap &amp; </a:t>
            </a:r>
            <a:r>
              <a:rPr lang="nl-NL" sz="1200" dirty="0" err="1" smtClean="0">
                <a:latin typeface="Calibri" pitchFamily="34" charset="0"/>
              </a:rPr>
              <a:t>polyAAA</a:t>
            </a:r>
            <a:r>
              <a:rPr lang="nl-NL" sz="1200" dirty="0" smtClean="0">
                <a:latin typeface="Calibri" pitchFamily="34" charset="0"/>
              </a:rPr>
              <a:t>: 2’30’’</a:t>
            </a:r>
          </a:p>
          <a:p>
            <a:pPr>
              <a:lnSpc>
                <a:spcPct val="80000"/>
              </a:lnSpc>
              <a:buNone/>
            </a:pPr>
            <a:r>
              <a:rPr lang="nl-NL" sz="1200" dirty="0" smtClean="0">
                <a:latin typeface="Calibri" pitchFamily="34" charset="0"/>
                <a:hlinkClick r:id="rId4"/>
              </a:rPr>
              <a:t>http://www.youtube.com/watch?v=YjWuVrzvZYA</a:t>
            </a:r>
            <a:endParaRPr lang="nl-NL" sz="1200" dirty="0" smtClean="0">
              <a:latin typeface="Calibri" pitchFamily="34" charset="0"/>
            </a:endParaRPr>
          </a:p>
          <a:p>
            <a:pPr>
              <a:lnSpc>
                <a:spcPct val="80000"/>
              </a:lnSpc>
              <a:buNone/>
            </a:pPr>
            <a:endParaRPr lang="nl-NL" sz="1200" dirty="0" smtClean="0">
              <a:latin typeface="Calibri" pitchFamily="34" charset="0"/>
            </a:endParaRPr>
          </a:p>
          <a:p>
            <a:pPr>
              <a:lnSpc>
                <a:spcPct val="80000"/>
              </a:lnSpc>
              <a:buNone/>
            </a:pPr>
            <a:r>
              <a:rPr lang="nl-NL" sz="1200" dirty="0" smtClean="0">
                <a:latin typeface="Calibri" pitchFamily="34" charset="0"/>
              </a:rPr>
              <a:t>mRNA </a:t>
            </a:r>
            <a:r>
              <a:rPr lang="nl-NL" sz="1200" dirty="0" err="1" smtClean="0">
                <a:latin typeface="Calibri" pitchFamily="34" charset="0"/>
              </a:rPr>
              <a:t>splicing</a:t>
            </a:r>
            <a:r>
              <a:rPr lang="nl-NL" sz="1200" dirty="0" smtClean="0">
                <a:latin typeface="Calibri" pitchFamily="34" charset="0"/>
              </a:rPr>
              <a:t>: 2’56’’</a:t>
            </a:r>
          </a:p>
          <a:p>
            <a:pPr>
              <a:lnSpc>
                <a:spcPct val="80000"/>
              </a:lnSpc>
              <a:buNone/>
            </a:pPr>
            <a:r>
              <a:rPr lang="nl-NL" sz="1200" dirty="0" smtClean="0">
                <a:latin typeface="Calibri" pitchFamily="34" charset="0"/>
                <a:hlinkClick r:id="rId5"/>
              </a:rPr>
              <a:t>http://www.youtube.com/watch?v=FVuAwBGw_pQ</a:t>
            </a:r>
            <a:endParaRPr lang="nl-NL" sz="1200" dirty="0" smtClean="0">
              <a:latin typeface="Calibri" pitchFamily="34" charset="0"/>
            </a:endParaRPr>
          </a:p>
          <a:p>
            <a:pPr>
              <a:lnSpc>
                <a:spcPct val="80000"/>
              </a:lnSpc>
              <a:buNone/>
            </a:pPr>
            <a:endParaRPr lang="nl-NL" sz="1200" dirty="0" smtClean="0">
              <a:latin typeface="Calibri" pitchFamily="34" charset="0"/>
            </a:endParaRPr>
          </a:p>
          <a:p>
            <a:pPr>
              <a:lnSpc>
                <a:spcPct val="80000"/>
              </a:lnSpc>
              <a:buNone/>
            </a:pPr>
            <a:r>
              <a:rPr lang="nl-NL" sz="1200" dirty="0" smtClean="0">
                <a:latin typeface="Calibri" pitchFamily="34" charset="0"/>
              </a:rPr>
              <a:t>Translatie: 3’32’’</a:t>
            </a:r>
          </a:p>
          <a:p>
            <a:pPr>
              <a:lnSpc>
                <a:spcPct val="80000"/>
              </a:lnSpc>
              <a:buNone/>
            </a:pPr>
            <a:r>
              <a:rPr lang="nl-NL" sz="1200" dirty="0" smtClean="0">
                <a:latin typeface="Calibri" pitchFamily="34" charset="0"/>
                <a:hlinkClick r:id="rId6"/>
              </a:rPr>
              <a:t>http://www.youtube.com/watch?v=5bLEDd-PSTQ&amp;feature=channel_page</a:t>
            </a:r>
            <a:endParaRPr lang="nl-NL" sz="1200" dirty="0" smtClean="0">
              <a:latin typeface="Calibri" pitchFamily="34" charset="0"/>
            </a:endParaRPr>
          </a:p>
          <a:p>
            <a:endParaRPr lang="nl-NL" dirty="0"/>
          </a:p>
        </p:txBody>
      </p:sp>
      <p:sp>
        <p:nvSpPr>
          <p:cNvPr id="4" name="Slide Number Placeholder 3"/>
          <p:cNvSpPr>
            <a:spLocks noGrp="1"/>
          </p:cNvSpPr>
          <p:nvPr>
            <p:ph type="sldNum" sz="quarter" idx="10"/>
          </p:nvPr>
        </p:nvSpPr>
        <p:spPr/>
        <p:txBody>
          <a:bodyPr/>
          <a:lstStyle/>
          <a:p>
            <a:fld id="{113E490C-F47B-4D4D-A6AD-139B979B5FE0}" type="slidenum">
              <a:rPr lang="nl-NL" smtClean="0"/>
              <a:pPr/>
              <a:t>60</a:t>
            </a:fld>
            <a:endParaRPr lang="nl-NL"/>
          </a:p>
        </p:txBody>
      </p:sp>
    </p:spTree>
    <p:extLst>
      <p:ext uri="{BB962C8B-B14F-4D97-AF65-F5344CB8AC3E}">
        <p14:creationId xmlns:p14="http://schemas.microsoft.com/office/powerpoint/2010/main" val="3695925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nl-NL"/>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nl-NL"/>
          </a:p>
        </p:txBody>
      </p:sp>
      <p:sp>
        <p:nvSpPr>
          <p:cNvPr id="4" name="Date Placeholder 3"/>
          <p:cNvSpPr>
            <a:spLocks noGrp="1"/>
          </p:cNvSpPr>
          <p:nvPr>
            <p:ph type="dt" sz="half" idx="10"/>
          </p:nvPr>
        </p:nvSpPr>
        <p:spPr/>
        <p:txBody>
          <a:bodyPr/>
          <a:lstStyle>
            <a:lvl1pPr>
              <a:defRPr/>
            </a:lvl1pPr>
          </a:lstStyle>
          <a:p>
            <a:endParaRPr lang="nl-NL"/>
          </a:p>
        </p:txBody>
      </p:sp>
      <p:sp>
        <p:nvSpPr>
          <p:cNvPr id="5" name="Footer Placeholder 4"/>
          <p:cNvSpPr>
            <a:spLocks noGrp="1"/>
          </p:cNvSpPr>
          <p:nvPr>
            <p:ph type="ftr" sz="quarter" idx="11"/>
          </p:nvPr>
        </p:nvSpPr>
        <p:spPr/>
        <p:txBody>
          <a:bodyPr/>
          <a:lstStyle>
            <a:lvl1pPr>
              <a:defRPr/>
            </a:lvl1pPr>
          </a:lstStyle>
          <a:p>
            <a:endParaRPr lang="nl-NL"/>
          </a:p>
        </p:txBody>
      </p:sp>
      <p:sp>
        <p:nvSpPr>
          <p:cNvPr id="6" name="Slide Number Placeholder 5"/>
          <p:cNvSpPr>
            <a:spLocks noGrp="1"/>
          </p:cNvSpPr>
          <p:nvPr>
            <p:ph type="sldNum" sz="quarter" idx="12"/>
          </p:nvPr>
        </p:nvSpPr>
        <p:spPr/>
        <p:txBody>
          <a:bodyPr/>
          <a:lstStyle>
            <a:lvl1pPr>
              <a:defRPr/>
            </a:lvl1pPr>
          </a:lstStyle>
          <a:p>
            <a:fld id="{8C5DCED6-EF5F-42FD-88C6-0FF32C53422D}" type="slidenum">
              <a:rPr lang="nl-NL"/>
              <a:pPr/>
              <a:t>‹nr.›</a:t>
            </a:fld>
            <a:endParaRPr lang="nl-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lvl1pPr>
              <a:defRPr/>
            </a:lvl1pPr>
          </a:lstStyle>
          <a:p>
            <a:endParaRPr lang="nl-NL"/>
          </a:p>
        </p:txBody>
      </p:sp>
      <p:sp>
        <p:nvSpPr>
          <p:cNvPr id="5" name="Footer Placeholder 4"/>
          <p:cNvSpPr>
            <a:spLocks noGrp="1"/>
          </p:cNvSpPr>
          <p:nvPr>
            <p:ph type="ftr" sz="quarter" idx="11"/>
          </p:nvPr>
        </p:nvSpPr>
        <p:spPr/>
        <p:txBody>
          <a:bodyPr/>
          <a:lstStyle>
            <a:lvl1pPr>
              <a:defRPr/>
            </a:lvl1pPr>
          </a:lstStyle>
          <a:p>
            <a:endParaRPr lang="nl-NL"/>
          </a:p>
        </p:txBody>
      </p:sp>
      <p:sp>
        <p:nvSpPr>
          <p:cNvPr id="6" name="Slide Number Placeholder 5"/>
          <p:cNvSpPr>
            <a:spLocks noGrp="1"/>
          </p:cNvSpPr>
          <p:nvPr>
            <p:ph type="sldNum" sz="quarter" idx="12"/>
          </p:nvPr>
        </p:nvSpPr>
        <p:spPr/>
        <p:txBody>
          <a:bodyPr/>
          <a:lstStyle>
            <a:lvl1pPr>
              <a:defRPr/>
            </a:lvl1pPr>
          </a:lstStyle>
          <a:p>
            <a:fld id="{F30B8A71-73AA-430B-B71A-139ABC01E3DD}" type="slidenum">
              <a:rPr lang="nl-NL"/>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nl-NL"/>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lvl1pPr>
              <a:defRPr/>
            </a:lvl1pPr>
          </a:lstStyle>
          <a:p>
            <a:endParaRPr lang="nl-NL"/>
          </a:p>
        </p:txBody>
      </p:sp>
      <p:sp>
        <p:nvSpPr>
          <p:cNvPr id="5" name="Footer Placeholder 4"/>
          <p:cNvSpPr>
            <a:spLocks noGrp="1"/>
          </p:cNvSpPr>
          <p:nvPr>
            <p:ph type="ftr" sz="quarter" idx="11"/>
          </p:nvPr>
        </p:nvSpPr>
        <p:spPr/>
        <p:txBody>
          <a:bodyPr/>
          <a:lstStyle>
            <a:lvl1pPr>
              <a:defRPr/>
            </a:lvl1pPr>
          </a:lstStyle>
          <a:p>
            <a:endParaRPr lang="nl-NL"/>
          </a:p>
        </p:txBody>
      </p:sp>
      <p:sp>
        <p:nvSpPr>
          <p:cNvPr id="6" name="Slide Number Placeholder 5"/>
          <p:cNvSpPr>
            <a:spLocks noGrp="1"/>
          </p:cNvSpPr>
          <p:nvPr>
            <p:ph type="sldNum" sz="quarter" idx="12"/>
          </p:nvPr>
        </p:nvSpPr>
        <p:spPr/>
        <p:txBody>
          <a:bodyPr/>
          <a:lstStyle>
            <a:lvl1pPr>
              <a:defRPr/>
            </a:lvl1pPr>
          </a:lstStyle>
          <a:p>
            <a:fld id="{FA808BE4-DB8C-4007-8A36-6F8531F0C521}" type="slidenum">
              <a:rPr lang="nl-NL"/>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nl-NL"/>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nl-NL"/>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nl-NL"/>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25B02E23-EF07-477C-9C73-5655DB1EED80}" type="slidenum">
              <a:rPr lang="nl-NL"/>
              <a:pPr/>
              <a:t>‹nr.›</a:t>
            </a:fld>
            <a:endParaRPr lang="nl-N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nl-NL"/>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nl-NL"/>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nl-NL"/>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AC84D447-2808-44A1-BC3B-E234DE656B27}" type="slidenum">
              <a:rPr lang="nl-NL"/>
              <a:pPr/>
              <a:t>‹nr.›</a:t>
            </a:fld>
            <a:endParaRPr lang="nl-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nl-NL"/>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nl-NL"/>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nl-NL"/>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0680A628-0822-407F-9647-2208A70924C8}" type="slidenum">
              <a:rPr lang="nl-NL"/>
              <a:pPr/>
              <a:t>‹nr.›</a:t>
            </a:fld>
            <a:endParaRPr lang="nl-NL"/>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nl-NL"/>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nl-NL"/>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nl-NL"/>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923500C4-A2CA-4CA2-B403-BAE063DB11E7}" type="slidenum">
              <a:rPr lang="nl-NL"/>
              <a:pPr/>
              <a:t>‹nr.›</a:t>
            </a:fld>
            <a:endParaRPr lang="nl-N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nl-NL"/>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nl-NL"/>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nl-NL"/>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013F945C-6440-4ACF-B789-1F7BC6CC45B6}" type="slidenum">
              <a:rPr lang="nl-NL"/>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lvl1pPr>
              <a:defRPr/>
            </a:lvl1pPr>
          </a:lstStyle>
          <a:p>
            <a:endParaRPr lang="nl-NL"/>
          </a:p>
        </p:txBody>
      </p:sp>
      <p:sp>
        <p:nvSpPr>
          <p:cNvPr id="5" name="Footer Placeholder 4"/>
          <p:cNvSpPr>
            <a:spLocks noGrp="1"/>
          </p:cNvSpPr>
          <p:nvPr>
            <p:ph type="ftr" sz="quarter" idx="11"/>
          </p:nvPr>
        </p:nvSpPr>
        <p:spPr/>
        <p:txBody>
          <a:bodyPr/>
          <a:lstStyle>
            <a:lvl1pPr>
              <a:defRPr/>
            </a:lvl1pPr>
          </a:lstStyle>
          <a:p>
            <a:endParaRPr lang="nl-NL"/>
          </a:p>
        </p:txBody>
      </p:sp>
      <p:sp>
        <p:nvSpPr>
          <p:cNvPr id="6" name="Slide Number Placeholder 5"/>
          <p:cNvSpPr>
            <a:spLocks noGrp="1"/>
          </p:cNvSpPr>
          <p:nvPr>
            <p:ph type="sldNum" sz="quarter" idx="12"/>
          </p:nvPr>
        </p:nvSpPr>
        <p:spPr/>
        <p:txBody>
          <a:bodyPr/>
          <a:lstStyle>
            <a:lvl1pPr>
              <a:defRPr/>
            </a:lvl1pPr>
          </a:lstStyle>
          <a:p>
            <a:fld id="{CF08C3B6-EAA0-487B-958E-F54EE173D470}" type="slidenum">
              <a:rPr lang="nl-NL"/>
              <a:pPr/>
              <a:t>‹nr.›</a:t>
            </a:fld>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nl-N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nl-NL"/>
          </a:p>
        </p:txBody>
      </p:sp>
      <p:sp>
        <p:nvSpPr>
          <p:cNvPr id="5" name="Footer Placeholder 4"/>
          <p:cNvSpPr>
            <a:spLocks noGrp="1"/>
          </p:cNvSpPr>
          <p:nvPr>
            <p:ph type="ftr" sz="quarter" idx="11"/>
          </p:nvPr>
        </p:nvSpPr>
        <p:spPr/>
        <p:txBody>
          <a:bodyPr/>
          <a:lstStyle>
            <a:lvl1pPr>
              <a:defRPr/>
            </a:lvl1pPr>
          </a:lstStyle>
          <a:p>
            <a:endParaRPr lang="nl-NL"/>
          </a:p>
        </p:txBody>
      </p:sp>
      <p:sp>
        <p:nvSpPr>
          <p:cNvPr id="6" name="Slide Number Placeholder 5"/>
          <p:cNvSpPr>
            <a:spLocks noGrp="1"/>
          </p:cNvSpPr>
          <p:nvPr>
            <p:ph type="sldNum" sz="quarter" idx="12"/>
          </p:nvPr>
        </p:nvSpPr>
        <p:spPr/>
        <p:txBody>
          <a:bodyPr/>
          <a:lstStyle>
            <a:lvl1pPr>
              <a:defRPr/>
            </a:lvl1pPr>
          </a:lstStyle>
          <a:p>
            <a:fld id="{82B2D112-732C-485C-8A28-386BC2BF2BE2}" type="slidenum">
              <a:rPr lang="nl-NL"/>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p:txBody>
          <a:bodyPr/>
          <a:lstStyle>
            <a:lvl1pPr>
              <a:defRPr/>
            </a:lvl1pPr>
          </a:lstStyle>
          <a:p>
            <a:endParaRPr lang="nl-NL"/>
          </a:p>
        </p:txBody>
      </p:sp>
      <p:sp>
        <p:nvSpPr>
          <p:cNvPr id="6" name="Footer Placeholder 5"/>
          <p:cNvSpPr>
            <a:spLocks noGrp="1"/>
          </p:cNvSpPr>
          <p:nvPr>
            <p:ph type="ftr" sz="quarter" idx="11"/>
          </p:nvPr>
        </p:nvSpPr>
        <p:spPr/>
        <p:txBody>
          <a:bodyPr/>
          <a:lstStyle>
            <a:lvl1pPr>
              <a:defRPr/>
            </a:lvl1pPr>
          </a:lstStyle>
          <a:p>
            <a:endParaRPr lang="nl-NL"/>
          </a:p>
        </p:txBody>
      </p:sp>
      <p:sp>
        <p:nvSpPr>
          <p:cNvPr id="7" name="Slide Number Placeholder 6"/>
          <p:cNvSpPr>
            <a:spLocks noGrp="1"/>
          </p:cNvSpPr>
          <p:nvPr>
            <p:ph type="sldNum" sz="quarter" idx="12"/>
          </p:nvPr>
        </p:nvSpPr>
        <p:spPr/>
        <p:txBody>
          <a:bodyPr/>
          <a:lstStyle>
            <a:lvl1pPr>
              <a:defRPr/>
            </a:lvl1pPr>
          </a:lstStyle>
          <a:p>
            <a:fld id="{FD553937-FAF2-44DC-B5B1-178582EF97A5}" type="slidenum">
              <a:rPr lang="nl-NL"/>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nl-N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Date Placeholder 6"/>
          <p:cNvSpPr>
            <a:spLocks noGrp="1"/>
          </p:cNvSpPr>
          <p:nvPr>
            <p:ph type="dt" sz="half" idx="10"/>
          </p:nvPr>
        </p:nvSpPr>
        <p:spPr/>
        <p:txBody>
          <a:bodyPr/>
          <a:lstStyle>
            <a:lvl1pPr>
              <a:defRPr/>
            </a:lvl1pPr>
          </a:lstStyle>
          <a:p>
            <a:endParaRPr lang="nl-NL"/>
          </a:p>
        </p:txBody>
      </p:sp>
      <p:sp>
        <p:nvSpPr>
          <p:cNvPr id="8" name="Footer Placeholder 7"/>
          <p:cNvSpPr>
            <a:spLocks noGrp="1"/>
          </p:cNvSpPr>
          <p:nvPr>
            <p:ph type="ftr" sz="quarter" idx="11"/>
          </p:nvPr>
        </p:nvSpPr>
        <p:spPr/>
        <p:txBody>
          <a:bodyPr/>
          <a:lstStyle>
            <a:lvl1pPr>
              <a:defRPr/>
            </a:lvl1pPr>
          </a:lstStyle>
          <a:p>
            <a:endParaRPr lang="nl-NL"/>
          </a:p>
        </p:txBody>
      </p:sp>
      <p:sp>
        <p:nvSpPr>
          <p:cNvPr id="9" name="Slide Number Placeholder 8"/>
          <p:cNvSpPr>
            <a:spLocks noGrp="1"/>
          </p:cNvSpPr>
          <p:nvPr>
            <p:ph type="sldNum" sz="quarter" idx="12"/>
          </p:nvPr>
        </p:nvSpPr>
        <p:spPr/>
        <p:txBody>
          <a:bodyPr/>
          <a:lstStyle>
            <a:lvl1pPr>
              <a:defRPr/>
            </a:lvl1pPr>
          </a:lstStyle>
          <a:p>
            <a:fld id="{6B78BE75-949A-4AD7-B248-FA50B8223F55}" type="slidenum">
              <a:rPr lang="nl-NL"/>
              <a:pPr/>
              <a:t>‹nr.›</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Date Placeholder 2"/>
          <p:cNvSpPr>
            <a:spLocks noGrp="1"/>
          </p:cNvSpPr>
          <p:nvPr>
            <p:ph type="dt" sz="half" idx="10"/>
          </p:nvPr>
        </p:nvSpPr>
        <p:spPr/>
        <p:txBody>
          <a:bodyPr/>
          <a:lstStyle>
            <a:lvl1pPr>
              <a:defRPr/>
            </a:lvl1pPr>
          </a:lstStyle>
          <a:p>
            <a:endParaRPr lang="nl-NL"/>
          </a:p>
        </p:txBody>
      </p:sp>
      <p:sp>
        <p:nvSpPr>
          <p:cNvPr id="4" name="Footer Placeholder 3"/>
          <p:cNvSpPr>
            <a:spLocks noGrp="1"/>
          </p:cNvSpPr>
          <p:nvPr>
            <p:ph type="ftr" sz="quarter" idx="11"/>
          </p:nvPr>
        </p:nvSpPr>
        <p:spPr/>
        <p:txBody>
          <a:bodyPr/>
          <a:lstStyle>
            <a:lvl1pPr>
              <a:defRPr/>
            </a:lvl1pPr>
          </a:lstStyle>
          <a:p>
            <a:endParaRPr lang="nl-NL"/>
          </a:p>
        </p:txBody>
      </p:sp>
      <p:sp>
        <p:nvSpPr>
          <p:cNvPr id="5" name="Slide Number Placeholder 4"/>
          <p:cNvSpPr>
            <a:spLocks noGrp="1"/>
          </p:cNvSpPr>
          <p:nvPr>
            <p:ph type="sldNum" sz="quarter" idx="12"/>
          </p:nvPr>
        </p:nvSpPr>
        <p:spPr/>
        <p:txBody>
          <a:bodyPr/>
          <a:lstStyle>
            <a:lvl1pPr>
              <a:defRPr/>
            </a:lvl1pPr>
          </a:lstStyle>
          <a:p>
            <a:fld id="{D27888FF-02BC-4D15-BC9C-E6E9E3CB4EE0}" type="slidenum">
              <a:rPr lang="nl-NL"/>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nl-NL"/>
          </a:p>
        </p:txBody>
      </p:sp>
      <p:sp>
        <p:nvSpPr>
          <p:cNvPr id="3" name="Footer Placeholder 2"/>
          <p:cNvSpPr>
            <a:spLocks noGrp="1"/>
          </p:cNvSpPr>
          <p:nvPr>
            <p:ph type="ftr" sz="quarter" idx="11"/>
          </p:nvPr>
        </p:nvSpPr>
        <p:spPr/>
        <p:txBody>
          <a:bodyPr/>
          <a:lstStyle>
            <a:lvl1pPr>
              <a:defRPr/>
            </a:lvl1pPr>
          </a:lstStyle>
          <a:p>
            <a:endParaRPr lang="nl-NL"/>
          </a:p>
        </p:txBody>
      </p:sp>
      <p:sp>
        <p:nvSpPr>
          <p:cNvPr id="4" name="Slide Number Placeholder 3"/>
          <p:cNvSpPr>
            <a:spLocks noGrp="1"/>
          </p:cNvSpPr>
          <p:nvPr>
            <p:ph type="sldNum" sz="quarter" idx="12"/>
          </p:nvPr>
        </p:nvSpPr>
        <p:spPr/>
        <p:txBody>
          <a:bodyPr/>
          <a:lstStyle>
            <a:lvl1pPr>
              <a:defRPr/>
            </a:lvl1pPr>
          </a:lstStyle>
          <a:p>
            <a:fld id="{66AF26B4-3CDD-41E8-8DEF-8FC2D62DBD44}" type="slidenum">
              <a:rPr lang="nl-NL"/>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nl-N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nl-NL"/>
          </a:p>
        </p:txBody>
      </p:sp>
      <p:sp>
        <p:nvSpPr>
          <p:cNvPr id="6" name="Footer Placeholder 5"/>
          <p:cNvSpPr>
            <a:spLocks noGrp="1"/>
          </p:cNvSpPr>
          <p:nvPr>
            <p:ph type="ftr" sz="quarter" idx="11"/>
          </p:nvPr>
        </p:nvSpPr>
        <p:spPr/>
        <p:txBody>
          <a:bodyPr/>
          <a:lstStyle>
            <a:lvl1pPr>
              <a:defRPr/>
            </a:lvl1pPr>
          </a:lstStyle>
          <a:p>
            <a:endParaRPr lang="nl-NL"/>
          </a:p>
        </p:txBody>
      </p:sp>
      <p:sp>
        <p:nvSpPr>
          <p:cNvPr id="7" name="Slide Number Placeholder 6"/>
          <p:cNvSpPr>
            <a:spLocks noGrp="1"/>
          </p:cNvSpPr>
          <p:nvPr>
            <p:ph type="sldNum" sz="quarter" idx="12"/>
          </p:nvPr>
        </p:nvSpPr>
        <p:spPr/>
        <p:txBody>
          <a:bodyPr/>
          <a:lstStyle>
            <a:lvl1pPr>
              <a:defRPr/>
            </a:lvl1pPr>
          </a:lstStyle>
          <a:p>
            <a:fld id="{80484B16-DB65-4BCD-850A-714F65F844ED}" type="slidenum">
              <a:rPr lang="nl-NL"/>
              <a:pPr/>
              <a:t>‹nr.›</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nl-N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nl-NL"/>
          </a:p>
        </p:txBody>
      </p:sp>
      <p:sp>
        <p:nvSpPr>
          <p:cNvPr id="6" name="Footer Placeholder 5"/>
          <p:cNvSpPr>
            <a:spLocks noGrp="1"/>
          </p:cNvSpPr>
          <p:nvPr>
            <p:ph type="ftr" sz="quarter" idx="11"/>
          </p:nvPr>
        </p:nvSpPr>
        <p:spPr/>
        <p:txBody>
          <a:bodyPr/>
          <a:lstStyle>
            <a:lvl1pPr>
              <a:defRPr/>
            </a:lvl1pPr>
          </a:lstStyle>
          <a:p>
            <a:endParaRPr lang="nl-NL"/>
          </a:p>
        </p:txBody>
      </p:sp>
      <p:sp>
        <p:nvSpPr>
          <p:cNvPr id="7" name="Slide Number Placeholder 6"/>
          <p:cNvSpPr>
            <a:spLocks noGrp="1"/>
          </p:cNvSpPr>
          <p:nvPr>
            <p:ph type="sldNum" sz="quarter" idx="12"/>
          </p:nvPr>
        </p:nvSpPr>
        <p:spPr/>
        <p:txBody>
          <a:bodyPr/>
          <a:lstStyle>
            <a:lvl1pPr>
              <a:defRPr/>
            </a:lvl1pPr>
          </a:lstStyle>
          <a:p>
            <a:fld id="{CE1DF320-8ECF-45AB-841A-A2566E2CF82D}" type="slidenum">
              <a:rPr lang="nl-NL"/>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nl-NL" smtClean="0"/>
              <a:t>Klik om het opmaakprofiel te bewerken</a:t>
            </a:r>
          </a:p>
        </p:txBody>
      </p:sp>
      <p:sp>
        <p:nvSpPr>
          <p:cNvPr id="2969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nl-NL" smtClean="0"/>
              <a:t>Klik om de opmaakprofielen van de modeltekst te bewerken</a:t>
            </a:r>
          </a:p>
          <a:p>
            <a:pPr lvl="1"/>
            <a:r>
              <a:rPr lang="nl-NL" smtClean="0"/>
              <a:t>Tweede niveau</a:t>
            </a:r>
          </a:p>
          <a:p>
            <a:pPr lvl="2"/>
            <a:r>
              <a:rPr lang="nl-NL" smtClean="0"/>
              <a:t>Derde niveau</a:t>
            </a:r>
          </a:p>
          <a:p>
            <a:pPr lvl="3"/>
            <a:r>
              <a:rPr lang="nl-NL" smtClean="0"/>
              <a:t>Vierde niveau</a:t>
            </a:r>
          </a:p>
          <a:p>
            <a:pPr lvl="4"/>
            <a:r>
              <a:rPr lang="nl-NL" smtClean="0"/>
              <a:t>Vijfde niveau</a:t>
            </a:r>
          </a:p>
        </p:txBody>
      </p:sp>
      <p:sp>
        <p:nvSpPr>
          <p:cNvPr id="297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solidFill>
                  <a:schemeClr val="tx1"/>
                </a:solidFill>
                <a:latin typeface="+mn-lt"/>
              </a:defRPr>
            </a:lvl1pPr>
          </a:lstStyle>
          <a:p>
            <a:endParaRPr lang="nl-NL"/>
          </a:p>
        </p:txBody>
      </p:sp>
      <p:sp>
        <p:nvSpPr>
          <p:cNvPr id="297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1"/>
                </a:solidFill>
                <a:latin typeface="+mn-lt"/>
              </a:defRPr>
            </a:lvl1pPr>
          </a:lstStyle>
          <a:p>
            <a:endParaRPr lang="nl-NL"/>
          </a:p>
        </p:txBody>
      </p:sp>
      <p:sp>
        <p:nvSpPr>
          <p:cNvPr id="2970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tx1"/>
                </a:solidFill>
                <a:latin typeface="+mn-lt"/>
              </a:defRPr>
            </a:lvl1pPr>
          </a:lstStyle>
          <a:p>
            <a:fld id="{EBBB12F1-A073-4D72-8810-A57789450A06}" type="slidenum">
              <a:rPr lang="nl-NL"/>
              <a:pPr/>
              <a:t>‹nr.›</a:t>
            </a:fld>
            <a:endParaRPr lang="nl-NL"/>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1b-bRVgqof0"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glencoe.mcgraw-hill.com/sites/9834092339/student_view0/chapter15/rna_splicing.html"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0.jpg"/><Relationship Id="rId4" Type="http://schemas.openxmlformats.org/officeDocument/2006/relationships/hyperlink" Target="https://www.youtube.com/watch?v=FVuAwBGw_pQ&amp;t=8s"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hyperlink" Target="http://www.youtube.com/watch?v=WsofH466lqk"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youtube.com/watch?v=5bLEDd-PSTQ&amp;feature=channel_page" TargetMode="External"/><Relationship Id="rId5" Type="http://schemas.openxmlformats.org/officeDocument/2006/relationships/hyperlink" Target="http://www.youtube.com/watch?v=FVuAwBGw_pQ" TargetMode="External"/><Relationship Id="rId4" Type="http://schemas.openxmlformats.org/officeDocument/2006/relationships/hyperlink" Target="http://www.youtube.com/watch?v=YjWuVrzvZYA"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14_00ChapterOpener-L"/>
          <p:cNvPicPr>
            <a:picLocks noChangeAspect="1" noChangeArrowheads="1"/>
          </p:cNvPicPr>
          <p:nvPr/>
        </p:nvPicPr>
        <p:blipFill>
          <a:blip r:embed="rId2" cstate="print"/>
          <a:srcRect/>
          <a:stretch>
            <a:fillRect/>
          </a:stretch>
        </p:blipFill>
        <p:spPr bwMode="auto">
          <a:xfrm>
            <a:off x="1331913" y="1579563"/>
            <a:ext cx="6408737" cy="5000625"/>
          </a:xfrm>
          <a:prstGeom prst="rect">
            <a:avLst/>
          </a:prstGeom>
          <a:noFill/>
        </p:spPr>
      </p:pic>
      <p:sp>
        <p:nvSpPr>
          <p:cNvPr id="2053" name="Rectangle 5"/>
          <p:cNvSpPr>
            <a:spLocks noGrp="1" noChangeArrowheads="1"/>
          </p:cNvSpPr>
          <p:nvPr>
            <p:ph type="title"/>
          </p:nvPr>
        </p:nvSpPr>
        <p:spPr/>
        <p:txBody>
          <a:bodyPr/>
          <a:lstStyle/>
          <a:p>
            <a:r>
              <a:rPr lang="en-US" sz="4000" b="1" dirty="0" err="1">
                <a:solidFill>
                  <a:srgbClr val="FF6600"/>
                </a:solidFill>
                <a:latin typeface="Calibri" pitchFamily="34" charset="0"/>
              </a:rPr>
              <a:t>Hoofdstuk</a:t>
            </a:r>
            <a:r>
              <a:rPr lang="en-US" sz="4000" b="1" dirty="0">
                <a:solidFill>
                  <a:srgbClr val="FF6600"/>
                </a:solidFill>
                <a:latin typeface="Calibri" pitchFamily="34" charset="0"/>
              </a:rPr>
              <a:t> </a:t>
            </a:r>
            <a:r>
              <a:rPr lang="en-US" sz="4000" b="1" dirty="0" smtClean="0">
                <a:solidFill>
                  <a:srgbClr val="FF6600"/>
                </a:solidFill>
                <a:latin typeface="Calibri" pitchFamily="34" charset="0"/>
              </a:rPr>
              <a:t>13</a:t>
            </a:r>
            <a:r>
              <a:rPr lang="en-US" sz="4000" b="1" dirty="0">
                <a:solidFill>
                  <a:srgbClr val="FF6600"/>
                </a:solidFill>
                <a:latin typeface="Calibri" pitchFamily="34" charset="0"/>
              </a:rPr>
              <a:t/>
            </a:r>
            <a:br>
              <a:rPr lang="en-US" sz="4000" b="1" dirty="0">
                <a:solidFill>
                  <a:srgbClr val="FF6600"/>
                </a:solidFill>
                <a:latin typeface="Calibri" pitchFamily="34" charset="0"/>
              </a:rPr>
            </a:br>
            <a:r>
              <a:rPr lang="en-US" sz="4000" b="1" dirty="0">
                <a:solidFill>
                  <a:srgbClr val="FF6600"/>
                </a:solidFill>
                <a:latin typeface="Calibri" pitchFamily="34" charset="0"/>
              </a:rPr>
              <a:t>The genetic code and transcription</a:t>
            </a:r>
            <a:endParaRPr lang="nl-NL" sz="4000" b="1" dirty="0">
              <a:solidFill>
                <a:srgbClr val="FF6600"/>
              </a:solidFill>
              <a:latin typeface="Calibri"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6"/>
          <p:cNvSpPr>
            <a:spLocks noGrp="1" noChangeArrowheads="1"/>
          </p:cNvSpPr>
          <p:nvPr>
            <p:ph type="title"/>
          </p:nvPr>
        </p:nvSpPr>
        <p:spPr>
          <a:xfrm>
            <a:off x="179388" y="274638"/>
            <a:ext cx="2376487" cy="2074862"/>
          </a:xfrm>
        </p:spPr>
        <p:txBody>
          <a:bodyPr/>
          <a:lstStyle/>
          <a:p>
            <a:r>
              <a:rPr lang="nl-NL" sz="4000" dirty="0">
                <a:solidFill>
                  <a:srgbClr val="FF6600"/>
                </a:solidFill>
                <a:latin typeface="Calibri" pitchFamily="34" charset="0"/>
              </a:rPr>
              <a:t>The </a:t>
            </a:r>
            <a:r>
              <a:rPr lang="nl-NL" sz="4000" dirty="0" err="1">
                <a:solidFill>
                  <a:srgbClr val="FF6600"/>
                </a:solidFill>
                <a:latin typeface="Calibri" pitchFamily="34" charset="0"/>
              </a:rPr>
              <a:t>coding</a:t>
            </a:r>
            <a:r>
              <a:rPr lang="nl-NL" sz="4000" dirty="0">
                <a:solidFill>
                  <a:srgbClr val="FF6600"/>
                </a:solidFill>
                <a:latin typeface="Calibri" pitchFamily="34" charset="0"/>
              </a:rPr>
              <a:t> </a:t>
            </a:r>
            <a:r>
              <a:rPr lang="nl-NL" sz="4000" dirty="0" err="1">
                <a:solidFill>
                  <a:srgbClr val="FF6600"/>
                </a:solidFill>
                <a:latin typeface="Calibri" pitchFamily="34" charset="0"/>
              </a:rPr>
              <a:t>dictionary</a:t>
            </a:r>
            <a:endParaRPr lang="nl-NL" sz="4000" dirty="0">
              <a:solidFill>
                <a:srgbClr val="FF6600"/>
              </a:solidFill>
              <a:latin typeface="Calibri" pitchFamily="34" charset="0"/>
            </a:endParaRPr>
          </a:p>
        </p:txBody>
      </p:sp>
      <p:pic>
        <p:nvPicPr>
          <p:cNvPr id="12296" name="Picture 8" descr="14_07Figure-L"/>
          <p:cNvPicPr>
            <a:picLocks noGrp="1" noChangeAspect="1" noChangeArrowheads="1"/>
          </p:cNvPicPr>
          <p:nvPr>
            <p:ph idx="1"/>
          </p:nvPr>
        </p:nvPicPr>
        <p:blipFill>
          <a:blip r:embed="rId2" cstate="print"/>
          <a:srcRect/>
          <a:stretch>
            <a:fillRect/>
          </a:stretch>
        </p:blipFill>
        <p:spPr>
          <a:xfrm>
            <a:off x="2676525" y="0"/>
            <a:ext cx="6313488" cy="6858000"/>
          </a:xfrm>
          <a:noFill/>
          <a:ln/>
        </p:spPr>
      </p:pic>
      <p:sp>
        <p:nvSpPr>
          <p:cNvPr id="4" name="Rectangle 4"/>
          <p:cNvSpPr txBox="1">
            <a:spLocks noChangeArrowheads="1"/>
          </p:cNvSpPr>
          <p:nvPr/>
        </p:nvSpPr>
        <p:spPr bwMode="auto">
          <a:xfrm>
            <a:off x="107504" y="3861048"/>
            <a:ext cx="2497137" cy="25202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nl-NL" sz="2000" kern="0" dirty="0" smtClean="0">
                <a:latin typeface="Calibri" pitchFamily="34" charset="0"/>
              </a:rPr>
              <a:t>Initiator </a:t>
            </a:r>
            <a:r>
              <a:rPr lang="nl-NL" sz="2000" kern="0" dirty="0" err="1" smtClean="0">
                <a:latin typeface="Calibri" pitchFamily="34" charset="0"/>
              </a:rPr>
              <a:t>codon</a:t>
            </a:r>
            <a:r>
              <a:rPr lang="nl-NL" sz="2000" kern="0" dirty="0" smtClean="0">
                <a:latin typeface="Calibri" pitchFamily="34" charset="0"/>
              </a:rPr>
              <a:t>: AUG </a:t>
            </a:r>
            <a:r>
              <a:rPr lang="nl-NL" sz="2000" kern="0" dirty="0" smtClean="0">
                <a:latin typeface="Calibri" pitchFamily="34" charset="0"/>
                <a:sym typeface="Wingdings" pitchFamily="2" charset="2"/>
              </a:rPr>
              <a:t> (N-</a:t>
            </a:r>
            <a:r>
              <a:rPr lang="nl-NL" sz="2000" kern="0" dirty="0" err="1" smtClean="0">
                <a:latin typeface="Calibri" pitchFamily="34" charset="0"/>
                <a:sym typeface="Wingdings" pitchFamily="2" charset="2"/>
              </a:rPr>
              <a:t>formyl</a:t>
            </a:r>
            <a:r>
              <a:rPr lang="nl-NL" sz="2000" kern="0" dirty="0" smtClean="0">
                <a:latin typeface="Calibri" pitchFamily="34" charset="0"/>
                <a:sym typeface="Wingdings" pitchFamily="2" charset="2"/>
              </a:rPr>
              <a:t>)</a:t>
            </a:r>
            <a:r>
              <a:rPr lang="nl-NL" sz="2000" kern="0" dirty="0" err="1" smtClean="0">
                <a:latin typeface="Calibri" pitchFamily="34" charset="0"/>
                <a:sym typeface="Wingdings" pitchFamily="2" charset="2"/>
              </a:rPr>
              <a:t>methionine</a:t>
            </a:r>
            <a:endParaRPr lang="nl-NL" sz="2000" kern="0" dirty="0" smtClean="0">
              <a:latin typeface="Calibri" pitchFamily="34" charset="0"/>
              <a:sym typeface="Wingdings" pitchFamily="2" charset="2"/>
            </a:endParaRPr>
          </a:p>
          <a:p>
            <a:r>
              <a:rPr lang="nl-NL" sz="2000" kern="0" dirty="0" err="1" smtClean="0">
                <a:latin typeface="Calibri" pitchFamily="34" charset="0"/>
                <a:sym typeface="Wingdings" pitchFamily="2" charset="2"/>
              </a:rPr>
              <a:t>Termination</a:t>
            </a:r>
            <a:r>
              <a:rPr lang="nl-NL" sz="2000" kern="0" dirty="0" smtClean="0">
                <a:latin typeface="Calibri" pitchFamily="34" charset="0"/>
                <a:sym typeface="Wingdings" pitchFamily="2" charset="2"/>
              </a:rPr>
              <a:t> </a:t>
            </a:r>
            <a:r>
              <a:rPr lang="nl-NL" sz="2000" kern="0" dirty="0" err="1" smtClean="0">
                <a:latin typeface="Calibri" pitchFamily="34" charset="0"/>
                <a:sym typeface="Wingdings" pitchFamily="2" charset="2"/>
              </a:rPr>
              <a:t>codons</a:t>
            </a:r>
            <a:r>
              <a:rPr lang="nl-NL" sz="2000" kern="0" dirty="0" smtClean="0">
                <a:latin typeface="Calibri" pitchFamily="34" charset="0"/>
                <a:sym typeface="Wingdings" pitchFamily="2" charset="2"/>
              </a:rPr>
              <a:t>: UAA/UGA/UAG  STOP</a:t>
            </a:r>
            <a:endParaRPr lang="nl-NL" sz="2000" kern="0" dirty="0">
              <a:latin typeface="Calibri" pitchFamily="34" charset="0"/>
              <a:sym typeface="Wingdings" pitchFamily="2" charset="2"/>
            </a:endParaRPr>
          </a:p>
        </p:txBody>
      </p:sp>
      <p:sp>
        <p:nvSpPr>
          <p:cNvPr id="5" name="Tekstvak 4"/>
          <p:cNvSpPr txBox="1"/>
          <p:nvPr/>
        </p:nvSpPr>
        <p:spPr>
          <a:xfrm>
            <a:off x="7740352" y="6219745"/>
            <a:ext cx="936104" cy="323165"/>
          </a:xfrm>
          <a:prstGeom prst="rect">
            <a:avLst/>
          </a:prstGeom>
          <a:noFill/>
        </p:spPr>
        <p:txBody>
          <a:bodyPr wrap="square" rtlCol="0">
            <a:spAutoFit/>
          </a:bodyPr>
          <a:lstStyle/>
          <a:p>
            <a:r>
              <a:rPr lang="nl-NL" sz="1500" dirty="0" smtClean="0">
                <a:solidFill>
                  <a:schemeClr val="tx1"/>
                </a:solidFill>
              </a:rPr>
              <a:t>Fig. 13.7</a:t>
            </a:r>
            <a:endParaRPr lang="nl-NL" sz="15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solidFill>
                  <a:srgbClr val="FF6600"/>
                </a:solidFill>
                <a:latin typeface="Calibri" pitchFamily="34" charset="0"/>
              </a:rPr>
              <a:t>Wobble </a:t>
            </a:r>
            <a:r>
              <a:rPr lang="en-US" dirty="0" err="1">
                <a:solidFill>
                  <a:srgbClr val="FF6600"/>
                </a:solidFill>
                <a:latin typeface="Calibri" pitchFamily="34" charset="0"/>
              </a:rPr>
              <a:t>hypothese</a:t>
            </a:r>
            <a:r>
              <a:rPr lang="en-US" dirty="0">
                <a:solidFill>
                  <a:srgbClr val="FF6600"/>
                </a:solidFill>
                <a:latin typeface="Calibri" pitchFamily="34" charset="0"/>
              </a:rPr>
              <a:t>, 1966</a:t>
            </a:r>
          </a:p>
        </p:txBody>
      </p:sp>
      <p:sp>
        <p:nvSpPr>
          <p:cNvPr id="14339" name="Rectangle 3"/>
          <p:cNvSpPr>
            <a:spLocks noGrp="1" noChangeArrowheads="1"/>
          </p:cNvSpPr>
          <p:nvPr>
            <p:ph type="body" idx="1"/>
          </p:nvPr>
        </p:nvSpPr>
        <p:spPr/>
        <p:txBody>
          <a:bodyPr/>
          <a:lstStyle/>
          <a:p>
            <a:r>
              <a:rPr lang="en-US">
                <a:latin typeface="Calibri" pitchFamily="34" charset="0"/>
              </a:rPr>
              <a:t>Code is degenerate, 1 az kan worden gecodeerd door meerdere tripletten</a:t>
            </a:r>
          </a:p>
          <a:p>
            <a:r>
              <a:rPr lang="en-US">
                <a:latin typeface="Calibri" pitchFamily="34" charset="0"/>
              </a:rPr>
              <a:t>De eerste twee ribonucleotides zijn belangrijker dan de derde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dirty="0">
                <a:solidFill>
                  <a:srgbClr val="FF6600"/>
                </a:solidFill>
                <a:latin typeface="Calibri" pitchFamily="34" charset="0"/>
              </a:rPr>
              <a:t>Codon </a:t>
            </a:r>
            <a:r>
              <a:rPr lang="en-US" dirty="0" err="1">
                <a:solidFill>
                  <a:srgbClr val="FF6600"/>
                </a:solidFill>
                <a:latin typeface="Calibri" pitchFamily="34" charset="0"/>
              </a:rPr>
              <a:t>woordenboek</a:t>
            </a:r>
            <a:endParaRPr lang="en-US" dirty="0">
              <a:solidFill>
                <a:srgbClr val="FF6600"/>
              </a:solidFill>
              <a:latin typeface="Calibri" pitchFamily="34" charset="0"/>
            </a:endParaRPr>
          </a:p>
        </p:txBody>
      </p:sp>
      <p:sp>
        <p:nvSpPr>
          <p:cNvPr id="118787" name="Rectangle 3"/>
          <p:cNvSpPr>
            <a:spLocks noGrp="1" noChangeArrowheads="1"/>
          </p:cNvSpPr>
          <p:nvPr>
            <p:ph type="body" idx="1"/>
          </p:nvPr>
        </p:nvSpPr>
        <p:spPr>
          <a:xfrm>
            <a:off x="107950" y="1844675"/>
            <a:ext cx="9036050" cy="4114800"/>
          </a:xfrm>
        </p:spPr>
        <p:txBody>
          <a:bodyPr/>
          <a:lstStyle/>
          <a:p>
            <a:pPr>
              <a:lnSpc>
                <a:spcPct val="80000"/>
              </a:lnSpc>
              <a:buNone/>
            </a:pPr>
            <a:r>
              <a:rPr lang="en-US" sz="2200" dirty="0" err="1">
                <a:latin typeface="Calibri" pitchFamily="34" charset="0"/>
              </a:rPr>
              <a:t>Phe</a:t>
            </a:r>
            <a:r>
              <a:rPr lang="en-US" sz="2200" dirty="0">
                <a:latin typeface="Calibri" pitchFamily="34" charset="0"/>
              </a:rPr>
              <a:t>= phenylalanine		</a:t>
            </a:r>
            <a:r>
              <a:rPr lang="en-US" sz="2200" dirty="0" err="1">
                <a:latin typeface="Calibri" pitchFamily="34" charset="0"/>
              </a:rPr>
              <a:t>Leu</a:t>
            </a:r>
            <a:r>
              <a:rPr lang="en-US" sz="2200" dirty="0">
                <a:latin typeface="Calibri" pitchFamily="34" charset="0"/>
              </a:rPr>
              <a:t> = </a:t>
            </a:r>
            <a:r>
              <a:rPr lang="en-US" sz="2200" dirty="0" err="1">
                <a:latin typeface="Calibri" pitchFamily="34" charset="0"/>
              </a:rPr>
              <a:t>leucine</a:t>
            </a:r>
            <a:r>
              <a:rPr lang="en-US" sz="2200" dirty="0">
                <a:latin typeface="Calibri" pitchFamily="34" charset="0"/>
              </a:rPr>
              <a:t>		Ile= </a:t>
            </a:r>
            <a:r>
              <a:rPr lang="en-US" sz="2200" dirty="0" err="1">
                <a:latin typeface="Calibri" pitchFamily="34" charset="0"/>
              </a:rPr>
              <a:t>isoleucine</a:t>
            </a:r>
            <a:endParaRPr lang="en-US" sz="2200" dirty="0">
              <a:latin typeface="Calibri" pitchFamily="34" charset="0"/>
            </a:endParaRPr>
          </a:p>
          <a:p>
            <a:pPr>
              <a:lnSpc>
                <a:spcPct val="80000"/>
              </a:lnSpc>
              <a:buNone/>
            </a:pPr>
            <a:r>
              <a:rPr lang="en-US" sz="2200" dirty="0">
                <a:latin typeface="Calibri" pitchFamily="34" charset="0"/>
              </a:rPr>
              <a:t>Met= </a:t>
            </a:r>
            <a:r>
              <a:rPr lang="en-US" sz="2200" dirty="0" err="1">
                <a:latin typeface="Calibri" pitchFamily="34" charset="0"/>
              </a:rPr>
              <a:t>methionine</a:t>
            </a:r>
            <a:r>
              <a:rPr lang="en-US" sz="2200" dirty="0">
                <a:latin typeface="Calibri" pitchFamily="34" charset="0"/>
              </a:rPr>
              <a:t>		Val= </a:t>
            </a:r>
            <a:r>
              <a:rPr lang="en-US" sz="2200" dirty="0" err="1">
                <a:latin typeface="Calibri" pitchFamily="34" charset="0"/>
              </a:rPr>
              <a:t>valine</a:t>
            </a:r>
            <a:r>
              <a:rPr lang="en-US" sz="2200" dirty="0">
                <a:latin typeface="Calibri" pitchFamily="34" charset="0"/>
              </a:rPr>
              <a:t>		Ser= serine</a:t>
            </a:r>
          </a:p>
          <a:p>
            <a:pPr>
              <a:lnSpc>
                <a:spcPct val="80000"/>
              </a:lnSpc>
              <a:buNone/>
            </a:pPr>
            <a:r>
              <a:rPr lang="en-US" sz="2200" dirty="0">
                <a:latin typeface="Calibri" pitchFamily="34" charset="0"/>
              </a:rPr>
              <a:t>Pro= </a:t>
            </a:r>
            <a:r>
              <a:rPr lang="en-US" sz="2200" dirty="0" err="1">
                <a:latin typeface="Calibri" pitchFamily="34" charset="0"/>
              </a:rPr>
              <a:t>proline</a:t>
            </a:r>
            <a:r>
              <a:rPr lang="en-US" sz="2200" dirty="0">
                <a:latin typeface="Calibri" pitchFamily="34" charset="0"/>
              </a:rPr>
              <a:t>			</a:t>
            </a:r>
            <a:r>
              <a:rPr lang="en-US" sz="2200" dirty="0" err="1">
                <a:latin typeface="Calibri" pitchFamily="34" charset="0"/>
              </a:rPr>
              <a:t>Thr</a:t>
            </a:r>
            <a:r>
              <a:rPr lang="en-US" sz="2200" dirty="0">
                <a:latin typeface="Calibri" pitchFamily="34" charset="0"/>
              </a:rPr>
              <a:t>= </a:t>
            </a:r>
            <a:r>
              <a:rPr lang="en-US" sz="2200" dirty="0" err="1">
                <a:latin typeface="Calibri" pitchFamily="34" charset="0"/>
              </a:rPr>
              <a:t>threonine</a:t>
            </a:r>
            <a:r>
              <a:rPr lang="en-US" sz="2200" dirty="0">
                <a:latin typeface="Calibri" pitchFamily="34" charset="0"/>
              </a:rPr>
              <a:t>		Ala= </a:t>
            </a:r>
            <a:r>
              <a:rPr lang="en-US" sz="2200" dirty="0" err="1">
                <a:latin typeface="Calibri" pitchFamily="34" charset="0"/>
              </a:rPr>
              <a:t>alanine</a:t>
            </a:r>
            <a:endParaRPr lang="en-US" sz="2200" dirty="0">
              <a:latin typeface="Calibri" pitchFamily="34" charset="0"/>
            </a:endParaRPr>
          </a:p>
          <a:p>
            <a:pPr>
              <a:lnSpc>
                <a:spcPct val="80000"/>
              </a:lnSpc>
              <a:buNone/>
            </a:pPr>
            <a:r>
              <a:rPr lang="en-US" sz="2200" dirty="0">
                <a:latin typeface="Calibri" pitchFamily="34" charset="0"/>
              </a:rPr>
              <a:t>Tyr= tyrosine		</a:t>
            </a:r>
            <a:r>
              <a:rPr lang="en-US" sz="2200" dirty="0" smtClean="0">
                <a:latin typeface="Calibri" pitchFamily="34" charset="0"/>
              </a:rPr>
              <a:t>	His</a:t>
            </a:r>
            <a:r>
              <a:rPr lang="en-US" sz="2200" dirty="0">
                <a:latin typeface="Calibri" pitchFamily="34" charset="0"/>
              </a:rPr>
              <a:t>= </a:t>
            </a:r>
            <a:r>
              <a:rPr lang="en-US" sz="2200" dirty="0" err="1">
                <a:latin typeface="Calibri" pitchFamily="34" charset="0"/>
              </a:rPr>
              <a:t>histidine</a:t>
            </a:r>
            <a:r>
              <a:rPr lang="en-US" sz="2200" dirty="0">
                <a:latin typeface="Calibri" pitchFamily="34" charset="0"/>
              </a:rPr>
              <a:t>		</a:t>
            </a:r>
            <a:r>
              <a:rPr lang="en-US" sz="2200" dirty="0" err="1">
                <a:latin typeface="Calibri" pitchFamily="34" charset="0"/>
              </a:rPr>
              <a:t>Gln</a:t>
            </a:r>
            <a:r>
              <a:rPr lang="en-US" sz="2200" dirty="0">
                <a:latin typeface="Calibri" pitchFamily="34" charset="0"/>
              </a:rPr>
              <a:t>= glutamine</a:t>
            </a:r>
          </a:p>
          <a:p>
            <a:pPr>
              <a:lnSpc>
                <a:spcPct val="80000"/>
              </a:lnSpc>
              <a:buNone/>
            </a:pPr>
            <a:r>
              <a:rPr lang="en-US" sz="2200" dirty="0" err="1">
                <a:latin typeface="Calibri" pitchFamily="34" charset="0"/>
              </a:rPr>
              <a:t>Asn</a:t>
            </a:r>
            <a:r>
              <a:rPr lang="en-US" sz="2200" dirty="0">
                <a:latin typeface="Calibri" pitchFamily="34" charset="0"/>
              </a:rPr>
              <a:t>=asparagine		</a:t>
            </a:r>
            <a:r>
              <a:rPr lang="en-US" sz="2200" dirty="0" smtClean="0">
                <a:latin typeface="Calibri" pitchFamily="34" charset="0"/>
              </a:rPr>
              <a:t>	Lys=lysine</a:t>
            </a:r>
            <a:r>
              <a:rPr lang="en-US" sz="2200" dirty="0">
                <a:latin typeface="Calibri" pitchFamily="34" charset="0"/>
              </a:rPr>
              <a:t>		</a:t>
            </a:r>
            <a:r>
              <a:rPr lang="en-US" sz="2200" dirty="0" smtClean="0">
                <a:latin typeface="Calibri" pitchFamily="34" charset="0"/>
              </a:rPr>
              <a:t>Asp=</a:t>
            </a:r>
            <a:r>
              <a:rPr lang="en-US" sz="2200" dirty="0" err="1" smtClean="0">
                <a:latin typeface="Calibri" pitchFamily="34" charset="0"/>
              </a:rPr>
              <a:t>aspartaat</a:t>
            </a:r>
            <a:endParaRPr lang="en-US" sz="2200" dirty="0">
              <a:latin typeface="Calibri" pitchFamily="34" charset="0"/>
            </a:endParaRPr>
          </a:p>
          <a:p>
            <a:pPr>
              <a:lnSpc>
                <a:spcPct val="80000"/>
              </a:lnSpc>
              <a:buNone/>
            </a:pPr>
            <a:r>
              <a:rPr lang="en-US" sz="2200" dirty="0" err="1" smtClean="0">
                <a:latin typeface="Calibri" pitchFamily="34" charset="0"/>
              </a:rPr>
              <a:t>Glu</a:t>
            </a:r>
            <a:r>
              <a:rPr lang="en-US" sz="2200" dirty="0" smtClean="0">
                <a:latin typeface="Calibri" pitchFamily="34" charset="0"/>
              </a:rPr>
              <a:t>=</a:t>
            </a:r>
            <a:r>
              <a:rPr lang="en-US" sz="2200" dirty="0" err="1" smtClean="0">
                <a:latin typeface="Calibri" pitchFamily="34" charset="0"/>
              </a:rPr>
              <a:t>glutamaat</a:t>
            </a:r>
            <a:r>
              <a:rPr lang="en-US" sz="2200" dirty="0" smtClean="0">
                <a:latin typeface="Calibri" pitchFamily="34" charset="0"/>
              </a:rPr>
              <a:t> 	</a:t>
            </a:r>
            <a:r>
              <a:rPr lang="en-US" sz="2200" dirty="0">
                <a:latin typeface="Calibri" pitchFamily="34" charset="0"/>
              </a:rPr>
              <a:t>		</a:t>
            </a:r>
            <a:r>
              <a:rPr lang="en-US" sz="2200" dirty="0" err="1">
                <a:latin typeface="Calibri" pitchFamily="34" charset="0"/>
              </a:rPr>
              <a:t>Cys</a:t>
            </a:r>
            <a:r>
              <a:rPr lang="en-US" sz="2200" dirty="0">
                <a:latin typeface="Calibri" pitchFamily="34" charset="0"/>
              </a:rPr>
              <a:t>=cysteine		</a:t>
            </a:r>
            <a:r>
              <a:rPr lang="en-US" sz="2200" dirty="0" err="1">
                <a:latin typeface="Calibri" pitchFamily="34" charset="0"/>
              </a:rPr>
              <a:t>Trp</a:t>
            </a:r>
            <a:r>
              <a:rPr lang="en-US" sz="2200" dirty="0">
                <a:latin typeface="Calibri" pitchFamily="34" charset="0"/>
              </a:rPr>
              <a:t>=tryptophan</a:t>
            </a:r>
          </a:p>
          <a:p>
            <a:pPr>
              <a:lnSpc>
                <a:spcPct val="80000"/>
              </a:lnSpc>
              <a:buNone/>
            </a:pPr>
            <a:r>
              <a:rPr lang="en-US" sz="2200" dirty="0" err="1">
                <a:latin typeface="Calibri" pitchFamily="34" charset="0"/>
              </a:rPr>
              <a:t>Arg</a:t>
            </a:r>
            <a:r>
              <a:rPr lang="en-US" sz="2200" dirty="0">
                <a:latin typeface="Calibri" pitchFamily="34" charset="0"/>
              </a:rPr>
              <a:t>=</a:t>
            </a:r>
            <a:r>
              <a:rPr lang="en-US" sz="2200" dirty="0" err="1">
                <a:latin typeface="Calibri" pitchFamily="34" charset="0"/>
              </a:rPr>
              <a:t>arginine</a:t>
            </a:r>
            <a:r>
              <a:rPr lang="en-US" sz="2200" dirty="0">
                <a:latin typeface="Calibri" pitchFamily="34" charset="0"/>
              </a:rPr>
              <a:t>			Ser= serine		</a:t>
            </a:r>
            <a:r>
              <a:rPr lang="en-US" sz="2200" dirty="0" err="1">
                <a:latin typeface="Calibri" pitchFamily="34" charset="0"/>
              </a:rPr>
              <a:t>Arg</a:t>
            </a:r>
            <a:r>
              <a:rPr lang="en-US" sz="2200" dirty="0">
                <a:latin typeface="Calibri" pitchFamily="34" charset="0"/>
              </a:rPr>
              <a:t>= </a:t>
            </a:r>
            <a:r>
              <a:rPr lang="en-US" sz="2200" dirty="0" err="1" smtClean="0">
                <a:latin typeface="Calibri" pitchFamily="34" charset="0"/>
              </a:rPr>
              <a:t>arginine</a:t>
            </a:r>
            <a:endParaRPr lang="en-US" sz="2200" dirty="0">
              <a:latin typeface="Calibri" pitchFamily="34" charset="0"/>
            </a:endParaRPr>
          </a:p>
          <a:p>
            <a:pPr>
              <a:lnSpc>
                <a:spcPct val="80000"/>
              </a:lnSpc>
              <a:buNone/>
            </a:pPr>
            <a:r>
              <a:rPr lang="en-US" sz="2200" dirty="0" err="1">
                <a:latin typeface="Calibri" pitchFamily="34" charset="0"/>
              </a:rPr>
              <a:t>Gly</a:t>
            </a:r>
            <a:r>
              <a:rPr lang="en-US" sz="2200" dirty="0">
                <a:latin typeface="Calibri" pitchFamily="34" charset="0"/>
              </a:rPr>
              <a:t>= </a:t>
            </a:r>
            <a:r>
              <a:rPr lang="en-US" sz="2200" dirty="0" err="1">
                <a:latin typeface="Calibri" pitchFamily="34" charset="0"/>
              </a:rPr>
              <a:t>glycine</a:t>
            </a:r>
            <a:endParaRPr lang="en-US" sz="2200" dirty="0">
              <a:latin typeface="Calibri"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p:cNvSpPr txBox="1"/>
          <p:nvPr/>
        </p:nvSpPr>
        <p:spPr>
          <a:xfrm>
            <a:off x="395536" y="1268760"/>
            <a:ext cx="8280920" cy="2123658"/>
          </a:xfrm>
          <a:prstGeom prst="rect">
            <a:avLst/>
          </a:prstGeom>
          <a:noFill/>
        </p:spPr>
        <p:txBody>
          <a:bodyPr wrap="square" rtlCol="0">
            <a:spAutoFit/>
          </a:bodyPr>
          <a:lstStyle/>
          <a:p>
            <a:r>
              <a:rPr lang="nl-NL" b="1" dirty="0" smtClean="0">
                <a:solidFill>
                  <a:srgbClr val="FF6600"/>
                </a:solidFill>
              </a:rPr>
              <a:t>3 opdrachten maken in groepjes</a:t>
            </a:r>
          </a:p>
          <a:p>
            <a:r>
              <a:rPr lang="nl-NL" b="1" dirty="0" smtClean="0">
                <a:solidFill>
                  <a:srgbClr val="FF6600"/>
                </a:solidFill>
              </a:rPr>
              <a:t>15 minuten werken, </a:t>
            </a:r>
          </a:p>
          <a:p>
            <a:r>
              <a:rPr lang="nl-NL" b="1" dirty="0" smtClean="0">
                <a:solidFill>
                  <a:srgbClr val="FF6600"/>
                </a:solidFill>
              </a:rPr>
              <a:t>daarna bespreking plenair</a:t>
            </a:r>
            <a:endParaRPr lang="nl-NL" b="1" dirty="0">
              <a:solidFill>
                <a:srgbClr val="FF6600"/>
              </a:solidFill>
            </a:endParaRPr>
          </a:p>
        </p:txBody>
      </p:sp>
    </p:spTree>
    <p:extLst>
      <p:ext uri="{BB962C8B-B14F-4D97-AF65-F5344CB8AC3E}">
        <p14:creationId xmlns:p14="http://schemas.microsoft.com/office/powerpoint/2010/main" val="2634440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nl-NL" b="1" dirty="0" smtClean="0">
                <a:solidFill>
                  <a:srgbClr val="FF6600"/>
                </a:solidFill>
                <a:latin typeface="Calibri" pitchFamily="34" charset="0"/>
              </a:rPr>
              <a:t>Opdracht 1</a:t>
            </a:r>
            <a:r>
              <a:rPr lang="nl-NL" dirty="0" smtClean="0">
                <a:solidFill>
                  <a:srgbClr val="FF6600"/>
                </a:solidFill>
                <a:latin typeface="Calibri" pitchFamily="34" charset="0"/>
              </a:rPr>
              <a:t> </a:t>
            </a:r>
            <a:endParaRPr lang="nl-NL" dirty="0">
              <a:solidFill>
                <a:srgbClr val="FF6600"/>
              </a:solidFill>
              <a:latin typeface="Calibri" pitchFamily="34" charset="0"/>
            </a:endParaRPr>
          </a:p>
        </p:txBody>
      </p:sp>
      <p:sp>
        <p:nvSpPr>
          <p:cNvPr id="36867" name="Rectangle 3"/>
          <p:cNvSpPr>
            <a:spLocks noGrp="1" noChangeArrowheads="1"/>
          </p:cNvSpPr>
          <p:nvPr>
            <p:ph type="body" idx="1"/>
          </p:nvPr>
        </p:nvSpPr>
        <p:spPr>
          <a:xfrm>
            <a:off x="395536" y="1484784"/>
            <a:ext cx="8229600" cy="4525963"/>
          </a:xfrm>
        </p:spPr>
        <p:txBody>
          <a:bodyPr/>
          <a:lstStyle/>
          <a:p>
            <a:pPr marL="0" indent="0">
              <a:lnSpc>
                <a:spcPct val="90000"/>
              </a:lnSpc>
              <a:buFontTx/>
              <a:buNone/>
            </a:pPr>
            <a:r>
              <a:rPr lang="nl-NL" sz="2400" dirty="0">
                <a:latin typeface="Calibri" pitchFamily="34" charset="0"/>
              </a:rPr>
              <a:t>In a coding experiment </a:t>
            </a:r>
            <a:r>
              <a:rPr lang="nl-NL" sz="2400" dirty="0" err="1">
                <a:latin typeface="Calibri" pitchFamily="34" charset="0"/>
              </a:rPr>
              <a:t>using</a:t>
            </a:r>
            <a:r>
              <a:rPr lang="nl-NL" sz="2400" dirty="0">
                <a:latin typeface="Calibri" pitchFamily="34" charset="0"/>
              </a:rPr>
              <a:t> </a:t>
            </a:r>
            <a:r>
              <a:rPr lang="nl-NL" sz="2400" dirty="0" err="1">
                <a:latin typeface="Calibri" pitchFamily="34" charset="0"/>
              </a:rPr>
              <a:t>repeating</a:t>
            </a:r>
            <a:r>
              <a:rPr lang="nl-NL" sz="2400" dirty="0">
                <a:latin typeface="Calibri" pitchFamily="34" charset="0"/>
              </a:rPr>
              <a:t> </a:t>
            </a:r>
            <a:r>
              <a:rPr lang="nl-NL" sz="2400" dirty="0" err="1">
                <a:latin typeface="Calibri" pitchFamily="34" charset="0"/>
              </a:rPr>
              <a:t>copolymers</a:t>
            </a:r>
            <a:r>
              <a:rPr lang="nl-NL" sz="2400" dirty="0">
                <a:latin typeface="Calibri" pitchFamily="34" charset="0"/>
              </a:rPr>
              <a:t> (as </a:t>
            </a:r>
            <a:r>
              <a:rPr lang="nl-NL" sz="2400" dirty="0" err="1">
                <a:latin typeface="Calibri" pitchFamily="34" charset="0"/>
              </a:rPr>
              <a:t>demonstrated</a:t>
            </a:r>
            <a:r>
              <a:rPr lang="nl-NL" sz="2400" dirty="0">
                <a:latin typeface="Calibri" pitchFamily="34" charset="0"/>
              </a:rPr>
              <a:t> in </a:t>
            </a:r>
            <a:r>
              <a:rPr lang="nl-NL" sz="2400" dirty="0" err="1" smtClean="0">
                <a:latin typeface="Calibri" pitchFamily="34" charset="0"/>
              </a:rPr>
              <a:t>figure</a:t>
            </a:r>
            <a:r>
              <a:rPr lang="nl-NL" sz="2400" dirty="0" smtClean="0">
                <a:latin typeface="Calibri" pitchFamily="34" charset="0"/>
              </a:rPr>
              <a:t> 13-6 &amp; </a:t>
            </a:r>
            <a:r>
              <a:rPr lang="nl-NL" sz="2400" dirty="0" err="1" smtClean="0">
                <a:latin typeface="Calibri" pitchFamily="34" charset="0"/>
              </a:rPr>
              <a:t>table</a:t>
            </a:r>
            <a:r>
              <a:rPr lang="nl-NL" sz="2400" dirty="0" smtClean="0">
                <a:latin typeface="Calibri" pitchFamily="34" charset="0"/>
              </a:rPr>
              <a:t> 13.3</a:t>
            </a:r>
            <a:r>
              <a:rPr lang="nl-NL" sz="2400" dirty="0">
                <a:latin typeface="Calibri" pitchFamily="34" charset="0"/>
              </a:rPr>
              <a:t>), the </a:t>
            </a:r>
            <a:r>
              <a:rPr lang="nl-NL" sz="2400" dirty="0" err="1">
                <a:latin typeface="Calibri" pitchFamily="34" charset="0"/>
              </a:rPr>
              <a:t>following</a:t>
            </a:r>
            <a:r>
              <a:rPr lang="nl-NL" sz="2400" dirty="0">
                <a:latin typeface="Calibri" pitchFamily="34" charset="0"/>
              </a:rPr>
              <a:t> data </a:t>
            </a:r>
            <a:r>
              <a:rPr lang="nl-NL" sz="2400" dirty="0" err="1">
                <a:latin typeface="Calibri" pitchFamily="34" charset="0"/>
              </a:rPr>
              <a:t>were</a:t>
            </a:r>
            <a:r>
              <a:rPr lang="nl-NL" sz="2400" dirty="0">
                <a:latin typeface="Calibri" pitchFamily="34" charset="0"/>
              </a:rPr>
              <a:t> </a:t>
            </a:r>
            <a:r>
              <a:rPr lang="nl-NL" sz="2400" dirty="0" err="1">
                <a:latin typeface="Calibri" pitchFamily="34" charset="0"/>
              </a:rPr>
              <a:t>obtained</a:t>
            </a:r>
            <a:r>
              <a:rPr lang="nl-NL" sz="2400" dirty="0">
                <a:latin typeface="Calibri" pitchFamily="34" charset="0"/>
              </a:rPr>
              <a:t>:</a:t>
            </a:r>
          </a:p>
          <a:p>
            <a:pPr marL="0" indent="0">
              <a:lnSpc>
                <a:spcPct val="90000"/>
              </a:lnSpc>
              <a:buFontTx/>
              <a:buNone/>
            </a:pPr>
            <a:endParaRPr lang="nl-NL" sz="2400" dirty="0">
              <a:latin typeface="Calibri" pitchFamily="34" charset="0"/>
            </a:endParaRPr>
          </a:p>
          <a:p>
            <a:pPr marL="0" indent="0">
              <a:lnSpc>
                <a:spcPct val="90000"/>
              </a:lnSpc>
              <a:buFontTx/>
              <a:buNone/>
            </a:pPr>
            <a:r>
              <a:rPr lang="nl-NL" sz="2400" u="sng" dirty="0" err="1">
                <a:latin typeface="Calibri" pitchFamily="34" charset="0"/>
              </a:rPr>
              <a:t>Copolymer</a:t>
            </a:r>
            <a:r>
              <a:rPr lang="nl-NL" sz="2400" u="sng" dirty="0">
                <a:latin typeface="Calibri" pitchFamily="34" charset="0"/>
              </a:rPr>
              <a:t>	Codons </a:t>
            </a:r>
            <a:r>
              <a:rPr lang="nl-NL" sz="2400" u="sng" dirty="0" err="1">
                <a:latin typeface="Calibri" pitchFamily="34" charset="0"/>
              </a:rPr>
              <a:t>produced</a:t>
            </a:r>
            <a:r>
              <a:rPr lang="nl-NL" sz="2400" u="sng" dirty="0">
                <a:latin typeface="Calibri" pitchFamily="34" charset="0"/>
              </a:rPr>
              <a:t>	AA in </a:t>
            </a:r>
            <a:r>
              <a:rPr lang="nl-NL" sz="2400" u="sng" dirty="0" err="1">
                <a:latin typeface="Calibri" pitchFamily="34" charset="0"/>
              </a:rPr>
              <a:t>polypeptide</a:t>
            </a:r>
            <a:r>
              <a:rPr lang="nl-NL" sz="2400" u="sng" dirty="0">
                <a:latin typeface="Calibri" pitchFamily="34" charset="0"/>
              </a:rPr>
              <a:t>	</a:t>
            </a:r>
          </a:p>
          <a:p>
            <a:pPr marL="0" indent="0">
              <a:lnSpc>
                <a:spcPct val="90000"/>
              </a:lnSpc>
              <a:buFontTx/>
              <a:buNone/>
            </a:pPr>
            <a:r>
              <a:rPr lang="nl-NL" sz="2400" dirty="0">
                <a:latin typeface="Calibri" pitchFamily="34" charset="0"/>
              </a:rPr>
              <a:t>AG					</a:t>
            </a:r>
            <a:r>
              <a:rPr lang="nl-NL" sz="2400" dirty="0" err="1">
                <a:latin typeface="Calibri" pitchFamily="34" charset="0"/>
              </a:rPr>
              <a:t>Arg</a:t>
            </a:r>
            <a:r>
              <a:rPr lang="nl-NL" sz="2400" dirty="0">
                <a:latin typeface="Calibri" pitchFamily="34" charset="0"/>
              </a:rPr>
              <a:t>, </a:t>
            </a:r>
            <a:r>
              <a:rPr lang="nl-NL" sz="2400" dirty="0" err="1">
                <a:latin typeface="Calibri" pitchFamily="34" charset="0"/>
              </a:rPr>
              <a:t>Glu</a:t>
            </a:r>
            <a:endParaRPr lang="nl-NL" sz="2400" dirty="0">
              <a:latin typeface="Calibri" pitchFamily="34" charset="0"/>
            </a:endParaRPr>
          </a:p>
          <a:p>
            <a:pPr marL="0" indent="0">
              <a:lnSpc>
                <a:spcPct val="90000"/>
              </a:lnSpc>
              <a:buFontTx/>
              <a:buNone/>
            </a:pPr>
            <a:r>
              <a:rPr lang="nl-NL" sz="2400" u="sng" dirty="0">
                <a:latin typeface="Calibri" pitchFamily="34" charset="0"/>
              </a:rPr>
              <a:t>AAG					</a:t>
            </a:r>
            <a:r>
              <a:rPr lang="nl-NL" sz="2400" u="sng" dirty="0" err="1">
                <a:latin typeface="Calibri" pitchFamily="34" charset="0"/>
              </a:rPr>
              <a:t>Lys</a:t>
            </a:r>
            <a:r>
              <a:rPr lang="nl-NL" sz="2400" u="sng" dirty="0">
                <a:latin typeface="Calibri" pitchFamily="34" charset="0"/>
              </a:rPr>
              <a:t>, </a:t>
            </a:r>
            <a:r>
              <a:rPr lang="nl-NL" sz="2400" u="sng" dirty="0" err="1">
                <a:latin typeface="Calibri" pitchFamily="34" charset="0"/>
              </a:rPr>
              <a:t>Arg</a:t>
            </a:r>
            <a:r>
              <a:rPr lang="nl-NL" sz="2400" u="sng" dirty="0">
                <a:latin typeface="Calibri" pitchFamily="34" charset="0"/>
              </a:rPr>
              <a:t>, </a:t>
            </a:r>
            <a:r>
              <a:rPr lang="nl-NL" sz="2400" u="sng" dirty="0" err="1">
                <a:latin typeface="Calibri" pitchFamily="34" charset="0"/>
              </a:rPr>
              <a:t>Glu</a:t>
            </a:r>
            <a:r>
              <a:rPr lang="nl-NL" sz="2400" u="sng" dirty="0">
                <a:latin typeface="Calibri" pitchFamily="34" charset="0"/>
              </a:rPr>
              <a:t>		</a:t>
            </a:r>
          </a:p>
          <a:p>
            <a:pPr marL="0" indent="0">
              <a:lnSpc>
                <a:spcPct val="90000"/>
              </a:lnSpc>
              <a:buFontTx/>
              <a:buNone/>
            </a:pPr>
            <a:endParaRPr lang="nl-NL" sz="2400" u="sng" dirty="0">
              <a:latin typeface="Calibri" pitchFamily="34" charset="0"/>
            </a:endParaRPr>
          </a:p>
          <a:p>
            <a:pPr marL="0" indent="0">
              <a:lnSpc>
                <a:spcPct val="90000"/>
              </a:lnSpc>
              <a:buFontTx/>
              <a:buNone/>
            </a:pPr>
            <a:r>
              <a:rPr lang="nl-NL" sz="2400" dirty="0">
                <a:latin typeface="Calibri" pitchFamily="34" charset="0"/>
              </a:rPr>
              <a:t>a) </a:t>
            </a:r>
            <a:r>
              <a:rPr lang="nl-NL" sz="2400" dirty="0" err="1">
                <a:latin typeface="Calibri" pitchFamily="34" charset="0"/>
              </a:rPr>
              <a:t>Fill</a:t>
            </a:r>
            <a:r>
              <a:rPr lang="nl-NL" sz="2400" dirty="0">
                <a:latin typeface="Calibri" pitchFamily="34" charset="0"/>
              </a:rPr>
              <a:t> in the codons </a:t>
            </a:r>
            <a:r>
              <a:rPr lang="nl-NL" sz="2400" dirty="0" err="1">
                <a:latin typeface="Calibri" pitchFamily="34" charset="0"/>
              </a:rPr>
              <a:t>which</a:t>
            </a:r>
            <a:r>
              <a:rPr lang="nl-NL" sz="2400" dirty="0">
                <a:latin typeface="Calibri" pitchFamily="34" charset="0"/>
              </a:rPr>
              <a:t> are </a:t>
            </a:r>
            <a:r>
              <a:rPr lang="nl-NL" sz="2400" dirty="0" err="1">
                <a:latin typeface="Calibri" pitchFamily="34" charset="0"/>
              </a:rPr>
              <a:t>produced</a:t>
            </a:r>
            <a:r>
              <a:rPr lang="nl-NL" sz="2400" dirty="0">
                <a:latin typeface="Calibri" pitchFamily="34" charset="0"/>
              </a:rPr>
              <a:t>. </a:t>
            </a:r>
          </a:p>
          <a:p>
            <a:pPr marL="0" indent="0">
              <a:lnSpc>
                <a:spcPct val="90000"/>
              </a:lnSpc>
              <a:buFontTx/>
              <a:buNone/>
            </a:pPr>
            <a:r>
              <a:rPr lang="nl-NL" sz="2400" dirty="0">
                <a:latin typeface="Calibri" pitchFamily="34" charset="0"/>
              </a:rPr>
              <a:t>b) AGG is </a:t>
            </a:r>
            <a:r>
              <a:rPr lang="nl-NL" sz="2400" dirty="0" err="1">
                <a:latin typeface="Calibri" pitchFamily="34" charset="0"/>
              </a:rPr>
              <a:t>known</a:t>
            </a:r>
            <a:r>
              <a:rPr lang="nl-NL" sz="2400" dirty="0">
                <a:latin typeface="Calibri" pitchFamily="34" charset="0"/>
              </a:rPr>
              <a:t> to code </a:t>
            </a:r>
            <a:r>
              <a:rPr lang="nl-NL" sz="2400" dirty="0" err="1">
                <a:latin typeface="Calibri" pitchFamily="34" charset="0"/>
              </a:rPr>
              <a:t>for</a:t>
            </a:r>
            <a:r>
              <a:rPr lang="nl-NL" sz="2400" dirty="0">
                <a:latin typeface="Calibri" pitchFamily="34" charset="0"/>
              </a:rPr>
              <a:t> </a:t>
            </a:r>
            <a:r>
              <a:rPr lang="nl-NL" sz="2400" dirty="0" err="1">
                <a:latin typeface="Calibri" pitchFamily="34" charset="0"/>
              </a:rPr>
              <a:t>arginine</a:t>
            </a:r>
            <a:r>
              <a:rPr lang="nl-NL" sz="2400" dirty="0">
                <a:latin typeface="Calibri" pitchFamily="34" charset="0"/>
              </a:rPr>
              <a:t>. </a:t>
            </a:r>
            <a:r>
              <a:rPr lang="nl-NL" sz="2400" dirty="0" err="1">
                <a:latin typeface="Calibri" pitchFamily="34" charset="0"/>
              </a:rPr>
              <a:t>Taking</a:t>
            </a:r>
            <a:r>
              <a:rPr lang="nl-NL" sz="2400" dirty="0">
                <a:latin typeface="Calibri" pitchFamily="34" charset="0"/>
              </a:rPr>
              <a:t> </a:t>
            </a:r>
            <a:r>
              <a:rPr lang="nl-NL" sz="2400" dirty="0" err="1">
                <a:latin typeface="Calibri" pitchFamily="34" charset="0"/>
              </a:rPr>
              <a:t>into</a:t>
            </a:r>
            <a:r>
              <a:rPr lang="nl-NL" sz="2400" dirty="0">
                <a:latin typeface="Calibri" pitchFamily="34" charset="0"/>
              </a:rPr>
              <a:t> account the   </a:t>
            </a:r>
            <a:r>
              <a:rPr lang="nl-NL" sz="2400" dirty="0" err="1">
                <a:latin typeface="Calibri" pitchFamily="34" charset="0"/>
              </a:rPr>
              <a:t>wobble</a:t>
            </a:r>
            <a:r>
              <a:rPr lang="nl-NL" sz="2400" dirty="0">
                <a:latin typeface="Calibri" pitchFamily="34" charset="0"/>
              </a:rPr>
              <a:t> hypothesis, </a:t>
            </a:r>
            <a:r>
              <a:rPr lang="nl-NL" sz="2400" dirty="0" err="1">
                <a:latin typeface="Calibri" pitchFamily="34" charset="0"/>
              </a:rPr>
              <a:t>assign</a:t>
            </a:r>
            <a:r>
              <a:rPr lang="nl-NL" sz="2400" dirty="0">
                <a:latin typeface="Calibri" pitchFamily="34" charset="0"/>
              </a:rPr>
              <a:t> </a:t>
            </a:r>
            <a:r>
              <a:rPr lang="nl-NL" sz="2400" dirty="0" err="1">
                <a:latin typeface="Calibri" pitchFamily="34" charset="0"/>
              </a:rPr>
              <a:t>each</a:t>
            </a:r>
            <a:r>
              <a:rPr lang="nl-NL" sz="2400" dirty="0">
                <a:latin typeface="Calibri" pitchFamily="34" charset="0"/>
              </a:rPr>
              <a:t> of the </a:t>
            </a:r>
            <a:r>
              <a:rPr lang="nl-NL" sz="2400" dirty="0" smtClean="0">
                <a:latin typeface="Calibri" pitchFamily="34" charset="0"/>
              </a:rPr>
              <a:t>codons </a:t>
            </a:r>
            <a:r>
              <a:rPr lang="nl-NL" sz="2400" dirty="0" err="1">
                <a:latin typeface="Calibri" pitchFamily="34" charset="0"/>
              </a:rPr>
              <a:t>produced</a:t>
            </a:r>
            <a:r>
              <a:rPr lang="nl-NL" sz="2400" dirty="0">
                <a:latin typeface="Calibri" pitchFamily="34" charset="0"/>
              </a:rPr>
              <a:t> in </a:t>
            </a:r>
            <a:r>
              <a:rPr lang="nl-NL" sz="2400" dirty="0" err="1">
                <a:latin typeface="Calibri" pitchFamily="34" charset="0"/>
              </a:rPr>
              <a:t>this</a:t>
            </a:r>
            <a:r>
              <a:rPr lang="nl-NL" sz="2400" dirty="0">
                <a:latin typeface="Calibri" pitchFamily="34" charset="0"/>
              </a:rPr>
              <a:t> experiment to </a:t>
            </a:r>
            <a:r>
              <a:rPr lang="nl-NL" sz="2400" dirty="0" err="1">
                <a:latin typeface="Calibri" pitchFamily="34" charset="0"/>
              </a:rPr>
              <a:t>its</a:t>
            </a:r>
            <a:r>
              <a:rPr lang="nl-NL" sz="2400" dirty="0">
                <a:latin typeface="Calibri" pitchFamily="34" charset="0"/>
              </a:rPr>
              <a:t> correct </a:t>
            </a:r>
            <a:r>
              <a:rPr lang="nl-NL" sz="2400" dirty="0" err="1">
                <a:latin typeface="Calibri" pitchFamily="34" charset="0"/>
              </a:rPr>
              <a:t>aminoacid</a:t>
            </a:r>
            <a:r>
              <a:rPr lang="nl-NL" sz="2400" dirty="0">
                <a:latin typeface="Calibri" pitchFamily="34" charset="0"/>
              </a:rPr>
              <a:t>.</a:t>
            </a:r>
          </a:p>
        </p:txBody>
      </p:sp>
    </p:spTree>
    <p:extLst>
      <p:ext uri="{BB962C8B-B14F-4D97-AF65-F5344CB8AC3E}">
        <p14:creationId xmlns:p14="http://schemas.microsoft.com/office/powerpoint/2010/main" val="35987830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nl-NL" b="1" dirty="0" smtClean="0">
                <a:solidFill>
                  <a:srgbClr val="FF6600"/>
                </a:solidFill>
                <a:latin typeface="Calibri" pitchFamily="34" charset="0"/>
              </a:rPr>
              <a:t>Opdracht 1</a:t>
            </a:r>
            <a:r>
              <a:rPr lang="nl-NL" dirty="0" smtClean="0">
                <a:solidFill>
                  <a:srgbClr val="FF6600"/>
                </a:solidFill>
                <a:latin typeface="Calibri" pitchFamily="34" charset="0"/>
              </a:rPr>
              <a:t> </a:t>
            </a:r>
            <a:endParaRPr lang="nl-NL" dirty="0">
              <a:solidFill>
                <a:srgbClr val="FF6600"/>
              </a:solidFill>
              <a:latin typeface="Calibri" pitchFamily="34" charset="0"/>
            </a:endParaRPr>
          </a:p>
        </p:txBody>
      </p:sp>
      <p:sp>
        <p:nvSpPr>
          <p:cNvPr id="36867" name="Rectangle 3"/>
          <p:cNvSpPr>
            <a:spLocks noGrp="1" noChangeArrowheads="1"/>
          </p:cNvSpPr>
          <p:nvPr>
            <p:ph type="body" idx="1"/>
          </p:nvPr>
        </p:nvSpPr>
        <p:spPr>
          <a:xfrm>
            <a:off x="395536" y="1484784"/>
            <a:ext cx="8352928" cy="4824536"/>
          </a:xfrm>
        </p:spPr>
        <p:txBody>
          <a:bodyPr/>
          <a:lstStyle/>
          <a:p>
            <a:pPr marL="0" indent="0">
              <a:lnSpc>
                <a:spcPct val="90000"/>
              </a:lnSpc>
              <a:buFontTx/>
              <a:buNone/>
            </a:pPr>
            <a:r>
              <a:rPr lang="nl-NL" sz="2400" dirty="0">
                <a:latin typeface="Calibri" pitchFamily="34" charset="0"/>
              </a:rPr>
              <a:t>In a coding experiment </a:t>
            </a:r>
            <a:r>
              <a:rPr lang="nl-NL" sz="2400" dirty="0" err="1">
                <a:latin typeface="Calibri" pitchFamily="34" charset="0"/>
              </a:rPr>
              <a:t>using</a:t>
            </a:r>
            <a:r>
              <a:rPr lang="nl-NL" sz="2400" dirty="0">
                <a:latin typeface="Calibri" pitchFamily="34" charset="0"/>
              </a:rPr>
              <a:t> </a:t>
            </a:r>
            <a:r>
              <a:rPr lang="nl-NL" sz="2400" dirty="0" err="1">
                <a:latin typeface="Calibri" pitchFamily="34" charset="0"/>
              </a:rPr>
              <a:t>repeating</a:t>
            </a:r>
            <a:r>
              <a:rPr lang="nl-NL" sz="2400" dirty="0">
                <a:latin typeface="Calibri" pitchFamily="34" charset="0"/>
              </a:rPr>
              <a:t> </a:t>
            </a:r>
            <a:r>
              <a:rPr lang="nl-NL" sz="2400" dirty="0" err="1">
                <a:latin typeface="Calibri" pitchFamily="34" charset="0"/>
              </a:rPr>
              <a:t>copolymers</a:t>
            </a:r>
            <a:r>
              <a:rPr lang="nl-NL" sz="2400" dirty="0">
                <a:latin typeface="Calibri" pitchFamily="34" charset="0"/>
              </a:rPr>
              <a:t> (as </a:t>
            </a:r>
            <a:r>
              <a:rPr lang="nl-NL" sz="2400" dirty="0" err="1">
                <a:latin typeface="Calibri" pitchFamily="34" charset="0"/>
              </a:rPr>
              <a:t>demonstrated</a:t>
            </a:r>
            <a:r>
              <a:rPr lang="nl-NL" sz="2400" dirty="0">
                <a:latin typeface="Calibri" pitchFamily="34" charset="0"/>
              </a:rPr>
              <a:t> in </a:t>
            </a:r>
            <a:r>
              <a:rPr lang="nl-NL" sz="2400" dirty="0" err="1" smtClean="0">
                <a:latin typeface="Calibri" pitchFamily="34" charset="0"/>
              </a:rPr>
              <a:t>figure</a:t>
            </a:r>
            <a:r>
              <a:rPr lang="nl-NL" sz="2400" dirty="0" smtClean="0">
                <a:latin typeface="Calibri" pitchFamily="34" charset="0"/>
              </a:rPr>
              <a:t> 13-6 &amp; </a:t>
            </a:r>
            <a:r>
              <a:rPr lang="nl-NL" sz="2400" dirty="0" err="1" smtClean="0">
                <a:latin typeface="Calibri" pitchFamily="34" charset="0"/>
              </a:rPr>
              <a:t>table</a:t>
            </a:r>
            <a:r>
              <a:rPr lang="nl-NL" sz="2400" dirty="0" smtClean="0">
                <a:latin typeface="Calibri" pitchFamily="34" charset="0"/>
              </a:rPr>
              <a:t> 13.3</a:t>
            </a:r>
            <a:r>
              <a:rPr lang="nl-NL" sz="2400" dirty="0">
                <a:latin typeface="Calibri" pitchFamily="34" charset="0"/>
              </a:rPr>
              <a:t>), the </a:t>
            </a:r>
            <a:r>
              <a:rPr lang="nl-NL" sz="2400" dirty="0" err="1">
                <a:latin typeface="Calibri" pitchFamily="34" charset="0"/>
              </a:rPr>
              <a:t>following</a:t>
            </a:r>
            <a:r>
              <a:rPr lang="nl-NL" sz="2400" dirty="0">
                <a:latin typeface="Calibri" pitchFamily="34" charset="0"/>
              </a:rPr>
              <a:t> data </a:t>
            </a:r>
            <a:r>
              <a:rPr lang="nl-NL" sz="2400" dirty="0" err="1">
                <a:latin typeface="Calibri" pitchFamily="34" charset="0"/>
              </a:rPr>
              <a:t>were</a:t>
            </a:r>
            <a:r>
              <a:rPr lang="nl-NL" sz="2400" dirty="0">
                <a:latin typeface="Calibri" pitchFamily="34" charset="0"/>
              </a:rPr>
              <a:t> </a:t>
            </a:r>
            <a:r>
              <a:rPr lang="nl-NL" sz="2400" dirty="0" err="1">
                <a:latin typeface="Calibri" pitchFamily="34" charset="0"/>
              </a:rPr>
              <a:t>obtained</a:t>
            </a:r>
            <a:r>
              <a:rPr lang="nl-NL" sz="2400" dirty="0">
                <a:latin typeface="Calibri" pitchFamily="34" charset="0"/>
              </a:rPr>
              <a:t>:</a:t>
            </a:r>
          </a:p>
          <a:p>
            <a:pPr marL="0" indent="0">
              <a:lnSpc>
                <a:spcPct val="90000"/>
              </a:lnSpc>
              <a:buFontTx/>
              <a:buNone/>
            </a:pPr>
            <a:endParaRPr lang="nl-NL" sz="2400" dirty="0">
              <a:latin typeface="Calibri" pitchFamily="34" charset="0"/>
            </a:endParaRPr>
          </a:p>
          <a:p>
            <a:pPr marL="0" indent="0">
              <a:lnSpc>
                <a:spcPct val="90000"/>
              </a:lnSpc>
              <a:buFontTx/>
              <a:buNone/>
            </a:pPr>
            <a:r>
              <a:rPr lang="nl-NL" sz="2400" u="sng" dirty="0" err="1">
                <a:latin typeface="Calibri" pitchFamily="34" charset="0"/>
              </a:rPr>
              <a:t>Copolymer</a:t>
            </a:r>
            <a:r>
              <a:rPr lang="nl-NL" sz="2400" u="sng" dirty="0">
                <a:latin typeface="Calibri" pitchFamily="34" charset="0"/>
              </a:rPr>
              <a:t>	Codons </a:t>
            </a:r>
            <a:r>
              <a:rPr lang="nl-NL" sz="2400" u="sng" dirty="0" err="1">
                <a:latin typeface="Calibri" pitchFamily="34" charset="0"/>
              </a:rPr>
              <a:t>produced</a:t>
            </a:r>
            <a:r>
              <a:rPr lang="nl-NL" sz="2400" u="sng" dirty="0">
                <a:latin typeface="Calibri" pitchFamily="34" charset="0"/>
              </a:rPr>
              <a:t>	AA in </a:t>
            </a:r>
            <a:r>
              <a:rPr lang="nl-NL" sz="2400" u="sng" dirty="0" err="1">
                <a:latin typeface="Calibri" pitchFamily="34" charset="0"/>
              </a:rPr>
              <a:t>polypeptide</a:t>
            </a:r>
            <a:r>
              <a:rPr lang="nl-NL" sz="2400" u="sng" dirty="0">
                <a:latin typeface="Calibri" pitchFamily="34" charset="0"/>
              </a:rPr>
              <a:t>	</a:t>
            </a:r>
          </a:p>
          <a:p>
            <a:pPr marL="0" indent="0">
              <a:lnSpc>
                <a:spcPct val="90000"/>
              </a:lnSpc>
              <a:buFontTx/>
              <a:buNone/>
            </a:pPr>
            <a:r>
              <a:rPr lang="nl-NL" sz="2400" dirty="0">
                <a:latin typeface="Calibri" pitchFamily="34" charset="0"/>
              </a:rPr>
              <a:t>AG					</a:t>
            </a:r>
            <a:r>
              <a:rPr lang="nl-NL" sz="2400" dirty="0" err="1">
                <a:latin typeface="Calibri" pitchFamily="34" charset="0"/>
              </a:rPr>
              <a:t>Arg</a:t>
            </a:r>
            <a:r>
              <a:rPr lang="nl-NL" sz="2400" dirty="0">
                <a:latin typeface="Calibri" pitchFamily="34" charset="0"/>
              </a:rPr>
              <a:t>, </a:t>
            </a:r>
            <a:r>
              <a:rPr lang="nl-NL" sz="2400" dirty="0" err="1">
                <a:latin typeface="Calibri" pitchFamily="34" charset="0"/>
              </a:rPr>
              <a:t>Glu</a:t>
            </a:r>
            <a:endParaRPr lang="nl-NL" sz="2400" dirty="0">
              <a:latin typeface="Calibri" pitchFamily="34" charset="0"/>
            </a:endParaRPr>
          </a:p>
          <a:p>
            <a:pPr marL="0" indent="0">
              <a:lnSpc>
                <a:spcPct val="90000"/>
              </a:lnSpc>
              <a:buFontTx/>
              <a:buNone/>
            </a:pPr>
            <a:r>
              <a:rPr lang="nl-NL" sz="2400" u="sng" dirty="0">
                <a:latin typeface="Calibri" pitchFamily="34" charset="0"/>
              </a:rPr>
              <a:t>AAG					</a:t>
            </a:r>
            <a:r>
              <a:rPr lang="nl-NL" sz="2400" u="sng" dirty="0" err="1">
                <a:latin typeface="Calibri" pitchFamily="34" charset="0"/>
              </a:rPr>
              <a:t>Lys</a:t>
            </a:r>
            <a:r>
              <a:rPr lang="nl-NL" sz="2400" u="sng" dirty="0">
                <a:latin typeface="Calibri" pitchFamily="34" charset="0"/>
              </a:rPr>
              <a:t>, </a:t>
            </a:r>
            <a:r>
              <a:rPr lang="nl-NL" sz="2400" u="sng" dirty="0" err="1">
                <a:latin typeface="Calibri" pitchFamily="34" charset="0"/>
              </a:rPr>
              <a:t>Arg</a:t>
            </a:r>
            <a:r>
              <a:rPr lang="nl-NL" sz="2400" u="sng" dirty="0">
                <a:latin typeface="Calibri" pitchFamily="34" charset="0"/>
              </a:rPr>
              <a:t>, </a:t>
            </a:r>
            <a:r>
              <a:rPr lang="nl-NL" sz="2400" u="sng" dirty="0" err="1">
                <a:latin typeface="Calibri" pitchFamily="34" charset="0"/>
              </a:rPr>
              <a:t>Glu</a:t>
            </a:r>
            <a:r>
              <a:rPr lang="nl-NL" sz="2400" u="sng" dirty="0">
                <a:latin typeface="Calibri" pitchFamily="34" charset="0"/>
              </a:rPr>
              <a:t>		</a:t>
            </a:r>
          </a:p>
          <a:p>
            <a:pPr marL="0" indent="0">
              <a:lnSpc>
                <a:spcPct val="90000"/>
              </a:lnSpc>
              <a:buFontTx/>
              <a:buNone/>
            </a:pPr>
            <a:endParaRPr lang="nl-NL" sz="2400" u="sng" dirty="0">
              <a:latin typeface="Calibri" pitchFamily="34" charset="0"/>
            </a:endParaRPr>
          </a:p>
          <a:p>
            <a:pPr marL="457200" indent="-457200">
              <a:lnSpc>
                <a:spcPct val="90000"/>
              </a:lnSpc>
              <a:buFontTx/>
              <a:buAutoNum type="alphaLcParenR"/>
            </a:pPr>
            <a:r>
              <a:rPr lang="nl-NL" sz="2400" dirty="0" err="1" smtClean="0">
                <a:latin typeface="Calibri" pitchFamily="34" charset="0"/>
              </a:rPr>
              <a:t>Fill</a:t>
            </a:r>
            <a:r>
              <a:rPr lang="nl-NL" sz="2400" dirty="0" smtClean="0">
                <a:latin typeface="Calibri" pitchFamily="34" charset="0"/>
              </a:rPr>
              <a:t> </a:t>
            </a:r>
            <a:r>
              <a:rPr lang="nl-NL" sz="2400" dirty="0">
                <a:latin typeface="Calibri" pitchFamily="34" charset="0"/>
              </a:rPr>
              <a:t>in the codons </a:t>
            </a:r>
            <a:r>
              <a:rPr lang="nl-NL" sz="2400" dirty="0" err="1">
                <a:latin typeface="Calibri" pitchFamily="34" charset="0"/>
              </a:rPr>
              <a:t>which</a:t>
            </a:r>
            <a:r>
              <a:rPr lang="nl-NL" sz="2400" dirty="0">
                <a:latin typeface="Calibri" pitchFamily="34" charset="0"/>
              </a:rPr>
              <a:t> are </a:t>
            </a:r>
            <a:r>
              <a:rPr lang="nl-NL" sz="2400" dirty="0" err="1">
                <a:latin typeface="Calibri" pitchFamily="34" charset="0"/>
              </a:rPr>
              <a:t>produced</a:t>
            </a:r>
            <a:r>
              <a:rPr lang="nl-NL" sz="2400" dirty="0">
                <a:latin typeface="Calibri" pitchFamily="34" charset="0"/>
              </a:rPr>
              <a:t>. </a:t>
            </a:r>
            <a:endParaRPr lang="nl-NL" sz="2400" dirty="0" smtClean="0">
              <a:latin typeface="Calibri" pitchFamily="34" charset="0"/>
            </a:endParaRPr>
          </a:p>
          <a:p>
            <a:pPr marL="0" indent="0">
              <a:lnSpc>
                <a:spcPct val="90000"/>
              </a:lnSpc>
              <a:buNone/>
            </a:pPr>
            <a:endParaRPr lang="nl-NL" sz="2400" dirty="0" smtClean="0">
              <a:latin typeface="Calibri" pitchFamily="34" charset="0"/>
            </a:endParaRPr>
          </a:p>
          <a:p>
            <a:pPr marL="0" indent="0">
              <a:lnSpc>
                <a:spcPct val="90000"/>
              </a:lnSpc>
              <a:buNone/>
            </a:pPr>
            <a:r>
              <a:rPr lang="nl-NL" sz="2400" dirty="0" err="1" smtClean="0">
                <a:solidFill>
                  <a:srgbClr val="0033CC"/>
                </a:solidFill>
                <a:latin typeface="Calibri" pitchFamily="34" charset="0"/>
              </a:rPr>
              <a:t>Copolymer</a:t>
            </a:r>
            <a:r>
              <a:rPr lang="nl-NL" sz="2400" dirty="0" smtClean="0">
                <a:solidFill>
                  <a:srgbClr val="0033CC"/>
                </a:solidFill>
                <a:latin typeface="Calibri" pitchFamily="34" charset="0"/>
              </a:rPr>
              <a:t> van AG:    AGAGAG </a:t>
            </a:r>
            <a:r>
              <a:rPr lang="nl-NL" sz="2400" dirty="0" smtClean="0">
                <a:solidFill>
                  <a:srgbClr val="0033CC"/>
                </a:solidFill>
                <a:latin typeface="Calibri" pitchFamily="34" charset="0"/>
                <a:sym typeface="Wingdings" panose="05000000000000000000" pitchFamily="2" charset="2"/>
              </a:rPr>
              <a:t> </a:t>
            </a:r>
            <a:r>
              <a:rPr lang="nl-NL" sz="2400" dirty="0" err="1" smtClean="0">
                <a:solidFill>
                  <a:srgbClr val="0033CC"/>
                </a:solidFill>
                <a:latin typeface="Calibri" pitchFamily="34" charset="0"/>
                <a:sym typeface="Wingdings" panose="05000000000000000000" pitchFamily="2" charset="2"/>
              </a:rPr>
              <a:t>codons</a:t>
            </a:r>
            <a:r>
              <a:rPr lang="nl-NL" sz="2400" dirty="0" smtClean="0">
                <a:solidFill>
                  <a:srgbClr val="0033CC"/>
                </a:solidFill>
                <a:latin typeface="Calibri" pitchFamily="34" charset="0"/>
                <a:sym typeface="Wingdings" panose="05000000000000000000" pitchFamily="2" charset="2"/>
              </a:rPr>
              <a:t> AGA en GAG</a:t>
            </a:r>
          </a:p>
          <a:p>
            <a:pPr marL="0" indent="0">
              <a:lnSpc>
                <a:spcPct val="90000"/>
              </a:lnSpc>
              <a:buNone/>
            </a:pPr>
            <a:r>
              <a:rPr lang="nl-NL" sz="2400" dirty="0" err="1" smtClean="0">
                <a:solidFill>
                  <a:srgbClr val="0033CC"/>
                </a:solidFill>
                <a:latin typeface="Calibri" pitchFamily="34" charset="0"/>
                <a:sym typeface="Wingdings" panose="05000000000000000000" pitchFamily="2" charset="2"/>
              </a:rPr>
              <a:t>Copolymer</a:t>
            </a:r>
            <a:r>
              <a:rPr lang="nl-NL" sz="2400" dirty="0" smtClean="0">
                <a:solidFill>
                  <a:srgbClr val="0033CC"/>
                </a:solidFill>
                <a:latin typeface="Calibri" pitchFamily="34" charset="0"/>
                <a:sym typeface="Wingdings" panose="05000000000000000000" pitchFamily="2" charset="2"/>
              </a:rPr>
              <a:t> van AAG:    AAGAAGAAG  </a:t>
            </a:r>
            <a:r>
              <a:rPr lang="nl-NL" sz="2400" dirty="0" err="1" smtClean="0">
                <a:solidFill>
                  <a:srgbClr val="0033CC"/>
                </a:solidFill>
                <a:latin typeface="Calibri" pitchFamily="34" charset="0"/>
                <a:sym typeface="Wingdings" panose="05000000000000000000" pitchFamily="2" charset="2"/>
              </a:rPr>
              <a:t>codons</a:t>
            </a:r>
            <a:r>
              <a:rPr lang="nl-NL" sz="2400" dirty="0" smtClean="0">
                <a:solidFill>
                  <a:srgbClr val="0033CC"/>
                </a:solidFill>
                <a:latin typeface="Calibri" pitchFamily="34" charset="0"/>
                <a:sym typeface="Wingdings" panose="05000000000000000000" pitchFamily="2" charset="2"/>
              </a:rPr>
              <a:t> AAG, AGA of GAA</a:t>
            </a:r>
            <a:endParaRPr lang="nl-NL" sz="2400" dirty="0">
              <a:solidFill>
                <a:srgbClr val="0033CC"/>
              </a:solidFill>
              <a:latin typeface="Calibri" pitchFamily="34" charset="0"/>
            </a:endParaRPr>
          </a:p>
        </p:txBody>
      </p:sp>
    </p:spTree>
    <p:extLst>
      <p:ext uri="{BB962C8B-B14F-4D97-AF65-F5344CB8AC3E}">
        <p14:creationId xmlns:p14="http://schemas.microsoft.com/office/powerpoint/2010/main" val="35231156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2"/>
          <a:stretch>
            <a:fillRect/>
          </a:stretch>
        </p:blipFill>
        <p:spPr>
          <a:xfrm>
            <a:off x="755576" y="1268760"/>
            <a:ext cx="7860526" cy="4608512"/>
          </a:xfrm>
          <a:prstGeom prst="rect">
            <a:avLst/>
          </a:prstGeom>
        </p:spPr>
      </p:pic>
      <p:sp>
        <p:nvSpPr>
          <p:cNvPr id="4" name="Rectangle 2"/>
          <p:cNvSpPr txBox="1">
            <a:spLocks noChangeArrowheads="1"/>
          </p:cNvSpPr>
          <p:nvPr/>
        </p:nvSpPr>
        <p:spPr>
          <a:xfrm>
            <a:off x="457200" y="274638"/>
            <a:ext cx="82296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nl-NL" b="1" kern="0" smtClean="0">
                <a:solidFill>
                  <a:srgbClr val="FF6600"/>
                </a:solidFill>
                <a:latin typeface="Calibri" pitchFamily="34" charset="0"/>
              </a:rPr>
              <a:t>Opdracht 1</a:t>
            </a:r>
            <a:r>
              <a:rPr lang="nl-NL" kern="0" smtClean="0">
                <a:solidFill>
                  <a:srgbClr val="FF6600"/>
                </a:solidFill>
                <a:latin typeface="Calibri" pitchFamily="34" charset="0"/>
              </a:rPr>
              <a:t> </a:t>
            </a:r>
            <a:endParaRPr lang="nl-NL" kern="0" dirty="0">
              <a:solidFill>
                <a:srgbClr val="FF6600"/>
              </a:solidFill>
              <a:latin typeface="Calibri" pitchFamily="34" charset="0"/>
            </a:endParaRPr>
          </a:p>
        </p:txBody>
      </p:sp>
    </p:spTree>
    <p:extLst>
      <p:ext uri="{BB962C8B-B14F-4D97-AF65-F5344CB8AC3E}">
        <p14:creationId xmlns:p14="http://schemas.microsoft.com/office/powerpoint/2010/main" val="23437796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50825" y="125413"/>
            <a:ext cx="8229600" cy="1143000"/>
          </a:xfrm>
        </p:spPr>
        <p:txBody>
          <a:bodyPr/>
          <a:lstStyle/>
          <a:p>
            <a:r>
              <a:rPr lang="nl-NL" b="1" dirty="0" smtClean="0">
                <a:solidFill>
                  <a:srgbClr val="FF6600"/>
                </a:solidFill>
                <a:latin typeface="Calibri" pitchFamily="34" charset="0"/>
              </a:rPr>
              <a:t>Opdracht 2</a:t>
            </a:r>
            <a:endParaRPr lang="nl-NL" b="1" dirty="0">
              <a:solidFill>
                <a:srgbClr val="FF6600"/>
              </a:solidFill>
              <a:latin typeface="Calibri" pitchFamily="34" charset="0"/>
            </a:endParaRPr>
          </a:p>
        </p:txBody>
      </p:sp>
      <p:sp>
        <p:nvSpPr>
          <p:cNvPr id="44035" name="Rectangle 3"/>
          <p:cNvSpPr>
            <a:spLocks noGrp="1" noChangeArrowheads="1"/>
          </p:cNvSpPr>
          <p:nvPr>
            <p:ph type="body" idx="1"/>
          </p:nvPr>
        </p:nvSpPr>
        <p:spPr>
          <a:xfrm>
            <a:off x="395288" y="1268413"/>
            <a:ext cx="8569325" cy="5400675"/>
          </a:xfrm>
        </p:spPr>
        <p:txBody>
          <a:bodyPr/>
          <a:lstStyle/>
          <a:p>
            <a:pPr marL="0" indent="0">
              <a:lnSpc>
                <a:spcPct val="80000"/>
              </a:lnSpc>
              <a:buFontTx/>
              <a:buNone/>
            </a:pPr>
            <a:r>
              <a:rPr lang="nl-NL" sz="2400" dirty="0">
                <a:latin typeface="Calibri" pitchFamily="34" charset="0"/>
              </a:rPr>
              <a:t>In a mixed </a:t>
            </a:r>
            <a:r>
              <a:rPr lang="nl-NL" sz="2400" dirty="0" err="1">
                <a:latin typeface="Calibri" pitchFamily="34" charset="0"/>
              </a:rPr>
              <a:t>copolymer</a:t>
            </a:r>
            <a:r>
              <a:rPr lang="nl-NL" sz="2400" dirty="0">
                <a:latin typeface="Calibri" pitchFamily="34" charset="0"/>
              </a:rPr>
              <a:t> experiment, </a:t>
            </a:r>
            <a:r>
              <a:rPr lang="nl-NL" sz="2400" dirty="0" err="1">
                <a:latin typeface="Calibri" pitchFamily="34" charset="0"/>
              </a:rPr>
              <a:t>messages</a:t>
            </a:r>
            <a:r>
              <a:rPr lang="nl-NL" sz="2400" dirty="0">
                <a:latin typeface="Calibri" pitchFamily="34" charset="0"/>
              </a:rPr>
              <a:t> </a:t>
            </a:r>
            <a:r>
              <a:rPr lang="nl-NL" sz="2400" dirty="0" err="1">
                <a:latin typeface="Calibri" pitchFamily="34" charset="0"/>
              </a:rPr>
              <a:t>were</a:t>
            </a:r>
            <a:r>
              <a:rPr lang="nl-NL" sz="2400" dirty="0">
                <a:latin typeface="Calibri" pitchFamily="34" charset="0"/>
              </a:rPr>
              <a:t> </a:t>
            </a:r>
            <a:r>
              <a:rPr lang="nl-NL" sz="2400" dirty="0" err="1">
                <a:latin typeface="Calibri" pitchFamily="34" charset="0"/>
              </a:rPr>
              <a:t>created</a:t>
            </a:r>
            <a:r>
              <a:rPr lang="nl-NL" sz="2400" dirty="0">
                <a:latin typeface="Calibri" pitchFamily="34" charset="0"/>
              </a:rPr>
              <a:t> </a:t>
            </a:r>
            <a:r>
              <a:rPr lang="nl-NL" sz="2400" dirty="0" err="1">
                <a:latin typeface="Calibri" pitchFamily="34" charset="0"/>
              </a:rPr>
              <a:t>with</a:t>
            </a:r>
            <a:r>
              <a:rPr lang="nl-NL" sz="2400" dirty="0">
                <a:latin typeface="Calibri" pitchFamily="34" charset="0"/>
              </a:rPr>
              <a:t> </a:t>
            </a:r>
            <a:r>
              <a:rPr lang="nl-NL" sz="2400" dirty="0" err="1">
                <a:latin typeface="Calibri" pitchFamily="34" charset="0"/>
              </a:rPr>
              <a:t>either</a:t>
            </a:r>
            <a:r>
              <a:rPr lang="nl-NL" sz="2400" dirty="0">
                <a:latin typeface="Calibri" pitchFamily="34" charset="0"/>
              </a:rPr>
              <a:t> </a:t>
            </a:r>
            <a:r>
              <a:rPr lang="nl-NL" sz="2400" baseline="30000" dirty="0" smtClean="0">
                <a:latin typeface="Calibri" pitchFamily="34" charset="0"/>
              </a:rPr>
              <a:t>4</a:t>
            </a:r>
            <a:r>
              <a:rPr lang="nl-NL" sz="2400" dirty="0" smtClean="0">
                <a:latin typeface="Calibri" pitchFamily="34" charset="0"/>
              </a:rPr>
              <a:t>/</a:t>
            </a:r>
            <a:r>
              <a:rPr lang="nl-NL" sz="2400" baseline="-24000" dirty="0" smtClean="0">
                <a:latin typeface="Calibri" pitchFamily="34" charset="0"/>
              </a:rPr>
              <a:t>5</a:t>
            </a:r>
            <a:r>
              <a:rPr lang="nl-NL" sz="2400" dirty="0" smtClean="0">
                <a:latin typeface="Calibri" pitchFamily="34" charset="0"/>
              </a:rPr>
              <a:t>C &amp; </a:t>
            </a:r>
            <a:r>
              <a:rPr lang="nl-NL" sz="2400" baseline="30000" dirty="0" smtClean="0">
                <a:latin typeface="Calibri" pitchFamily="34" charset="0"/>
              </a:rPr>
              <a:t>1</a:t>
            </a:r>
            <a:r>
              <a:rPr lang="nl-NL" sz="2400" dirty="0" smtClean="0">
                <a:latin typeface="Calibri" pitchFamily="34" charset="0"/>
              </a:rPr>
              <a:t>/</a:t>
            </a:r>
            <a:r>
              <a:rPr lang="nl-NL" sz="2400" baseline="-24000" dirty="0" smtClean="0">
                <a:latin typeface="Calibri" pitchFamily="34" charset="0"/>
              </a:rPr>
              <a:t>5</a:t>
            </a:r>
            <a:r>
              <a:rPr lang="nl-NL" sz="2400" dirty="0" smtClean="0">
                <a:latin typeface="Calibri" pitchFamily="34" charset="0"/>
              </a:rPr>
              <a:t>A  or  </a:t>
            </a:r>
            <a:r>
              <a:rPr lang="nl-NL" sz="2400" baseline="30000" dirty="0" smtClean="0">
                <a:latin typeface="Calibri" pitchFamily="34" charset="0"/>
              </a:rPr>
              <a:t>4</a:t>
            </a:r>
            <a:r>
              <a:rPr lang="nl-NL" sz="2400" dirty="0" smtClean="0">
                <a:latin typeface="Calibri" pitchFamily="34" charset="0"/>
              </a:rPr>
              <a:t>/</a:t>
            </a:r>
            <a:r>
              <a:rPr lang="nl-NL" sz="2400" baseline="-24000" dirty="0" smtClean="0">
                <a:latin typeface="Calibri" pitchFamily="34" charset="0"/>
              </a:rPr>
              <a:t>5</a:t>
            </a:r>
            <a:r>
              <a:rPr lang="nl-NL" sz="2400" dirty="0" smtClean="0">
                <a:latin typeface="Calibri" pitchFamily="34" charset="0"/>
              </a:rPr>
              <a:t>A &amp; </a:t>
            </a:r>
            <a:r>
              <a:rPr lang="nl-NL" sz="2400" baseline="30000" dirty="0" smtClean="0">
                <a:latin typeface="Calibri" pitchFamily="34" charset="0"/>
              </a:rPr>
              <a:t>1</a:t>
            </a:r>
            <a:r>
              <a:rPr lang="nl-NL" sz="2400" dirty="0" smtClean="0">
                <a:latin typeface="Calibri" pitchFamily="34" charset="0"/>
              </a:rPr>
              <a:t>/</a:t>
            </a:r>
            <a:r>
              <a:rPr lang="nl-NL" sz="2400" baseline="-24000" dirty="0" smtClean="0">
                <a:latin typeface="Calibri" pitchFamily="34" charset="0"/>
              </a:rPr>
              <a:t>5</a:t>
            </a:r>
            <a:r>
              <a:rPr lang="nl-NL" sz="2400" dirty="0" smtClean="0">
                <a:latin typeface="Calibri" pitchFamily="34" charset="0"/>
              </a:rPr>
              <a:t>C</a:t>
            </a:r>
            <a:r>
              <a:rPr lang="nl-NL" sz="2400" dirty="0">
                <a:latin typeface="Calibri" pitchFamily="34" charset="0"/>
              </a:rPr>
              <a:t>. These </a:t>
            </a:r>
            <a:r>
              <a:rPr lang="nl-NL" sz="2400" dirty="0" err="1">
                <a:latin typeface="Calibri" pitchFamily="34" charset="0"/>
              </a:rPr>
              <a:t>messages</a:t>
            </a:r>
            <a:r>
              <a:rPr lang="nl-NL" sz="2400" dirty="0">
                <a:latin typeface="Calibri" pitchFamily="34" charset="0"/>
              </a:rPr>
              <a:t> </a:t>
            </a:r>
            <a:r>
              <a:rPr lang="nl-NL" sz="2400" dirty="0" err="1">
                <a:latin typeface="Calibri" pitchFamily="34" charset="0"/>
              </a:rPr>
              <a:t>yielded</a:t>
            </a:r>
            <a:r>
              <a:rPr lang="nl-NL" sz="2400" dirty="0">
                <a:latin typeface="Calibri" pitchFamily="34" charset="0"/>
              </a:rPr>
              <a:t> proteins </a:t>
            </a:r>
            <a:r>
              <a:rPr lang="nl-NL" sz="2400" dirty="0" err="1">
                <a:latin typeface="Calibri" pitchFamily="34" charset="0"/>
              </a:rPr>
              <a:t>with</a:t>
            </a:r>
            <a:r>
              <a:rPr lang="nl-NL" sz="2400" dirty="0">
                <a:latin typeface="Calibri" pitchFamily="34" charset="0"/>
              </a:rPr>
              <a:t> </a:t>
            </a:r>
            <a:r>
              <a:rPr lang="nl-NL" sz="2400" dirty="0" err="1">
                <a:latin typeface="Calibri" pitchFamily="34" charset="0"/>
              </a:rPr>
              <a:t>the</a:t>
            </a:r>
            <a:r>
              <a:rPr lang="nl-NL" sz="2400" dirty="0">
                <a:latin typeface="Calibri" pitchFamily="34" charset="0"/>
              </a:rPr>
              <a:t> </a:t>
            </a:r>
            <a:r>
              <a:rPr lang="nl-NL" sz="2400" dirty="0" err="1">
                <a:latin typeface="Calibri" pitchFamily="34" charset="0"/>
              </a:rPr>
              <a:t>following</a:t>
            </a:r>
            <a:r>
              <a:rPr lang="nl-NL" sz="2400" dirty="0">
                <a:latin typeface="Calibri" pitchFamily="34" charset="0"/>
              </a:rPr>
              <a:t> </a:t>
            </a:r>
            <a:r>
              <a:rPr lang="nl-NL" sz="2400" dirty="0" err="1">
                <a:latin typeface="Calibri" pitchFamily="34" charset="0"/>
              </a:rPr>
              <a:t>aa</a:t>
            </a:r>
            <a:r>
              <a:rPr lang="nl-NL" sz="2400" dirty="0">
                <a:latin typeface="Calibri" pitchFamily="34" charset="0"/>
              </a:rPr>
              <a:t> </a:t>
            </a:r>
            <a:r>
              <a:rPr lang="nl-NL" sz="2400" dirty="0" err="1">
                <a:latin typeface="Calibri" pitchFamily="34" charset="0"/>
              </a:rPr>
              <a:t>compositions</a:t>
            </a:r>
            <a:r>
              <a:rPr lang="nl-NL" sz="2400" dirty="0">
                <a:latin typeface="Calibri" pitchFamily="34" charset="0"/>
              </a:rPr>
              <a:t>.</a:t>
            </a:r>
          </a:p>
          <a:p>
            <a:pPr marL="0" indent="0">
              <a:lnSpc>
                <a:spcPct val="80000"/>
              </a:lnSpc>
              <a:buFontTx/>
              <a:buNone/>
            </a:pPr>
            <a:endParaRPr lang="nl-NL" sz="2400" dirty="0">
              <a:latin typeface="Calibri" pitchFamily="34" charset="0"/>
            </a:endParaRPr>
          </a:p>
          <a:p>
            <a:pPr marL="0" indent="0">
              <a:lnSpc>
                <a:spcPct val="80000"/>
              </a:lnSpc>
              <a:buFontTx/>
              <a:buNone/>
            </a:pPr>
            <a:r>
              <a:rPr lang="nl-NL" sz="2400" u="sng" dirty="0">
                <a:latin typeface="Calibri" pitchFamily="34" charset="0"/>
              </a:rPr>
              <a:t>	</a:t>
            </a:r>
            <a:r>
              <a:rPr lang="nl-NL" sz="2400" u="sng" dirty="0" smtClean="0">
                <a:latin typeface="Calibri" pitchFamily="34" charset="0"/>
              </a:rPr>
              <a:t>        </a:t>
            </a:r>
            <a:r>
              <a:rPr lang="nl-NL" sz="2400" u="sng" baseline="30000" dirty="0" smtClean="0">
                <a:latin typeface="Calibri" pitchFamily="34" charset="0"/>
              </a:rPr>
              <a:t>4</a:t>
            </a:r>
            <a:r>
              <a:rPr lang="nl-NL" sz="2400" u="sng" dirty="0" smtClean="0">
                <a:latin typeface="Calibri" pitchFamily="34" charset="0"/>
              </a:rPr>
              <a:t>/</a:t>
            </a:r>
            <a:r>
              <a:rPr lang="nl-NL" sz="2400" u="sng" baseline="-24000" dirty="0" smtClean="0">
                <a:latin typeface="Calibri" pitchFamily="34" charset="0"/>
              </a:rPr>
              <a:t>5</a:t>
            </a:r>
            <a:r>
              <a:rPr lang="nl-NL" sz="2400" u="sng" dirty="0" smtClean="0">
                <a:latin typeface="Calibri" pitchFamily="34" charset="0"/>
              </a:rPr>
              <a:t>C &amp; </a:t>
            </a:r>
            <a:r>
              <a:rPr lang="nl-NL" sz="2400" u="sng" baseline="30000" dirty="0" smtClean="0">
                <a:latin typeface="Calibri" pitchFamily="34" charset="0"/>
              </a:rPr>
              <a:t>1</a:t>
            </a:r>
            <a:r>
              <a:rPr lang="nl-NL" sz="2400" u="sng" dirty="0" smtClean="0">
                <a:latin typeface="Calibri" pitchFamily="34" charset="0"/>
              </a:rPr>
              <a:t>/</a:t>
            </a:r>
            <a:r>
              <a:rPr lang="nl-NL" sz="2400" u="sng" baseline="-24000" dirty="0" smtClean="0">
                <a:latin typeface="Calibri" pitchFamily="34" charset="0"/>
              </a:rPr>
              <a:t>5</a:t>
            </a:r>
            <a:r>
              <a:rPr lang="nl-NL" sz="2400" u="sng" dirty="0" smtClean="0">
                <a:latin typeface="Calibri" pitchFamily="34" charset="0"/>
              </a:rPr>
              <a:t>A</a:t>
            </a:r>
            <a:r>
              <a:rPr lang="nl-NL" sz="2400" u="sng" dirty="0">
                <a:latin typeface="Calibri" pitchFamily="34" charset="0"/>
              </a:rPr>
              <a:t>		</a:t>
            </a:r>
            <a:r>
              <a:rPr lang="nl-NL" sz="2400" u="sng" dirty="0" smtClean="0">
                <a:latin typeface="Calibri" pitchFamily="34" charset="0"/>
              </a:rPr>
              <a:t>       </a:t>
            </a:r>
            <a:r>
              <a:rPr lang="nl-NL" sz="2400" u="sng" baseline="30000" dirty="0" smtClean="0">
                <a:latin typeface="Calibri" pitchFamily="34" charset="0"/>
              </a:rPr>
              <a:t>4</a:t>
            </a:r>
            <a:r>
              <a:rPr lang="nl-NL" sz="2400" u="sng" dirty="0" smtClean="0">
                <a:latin typeface="Calibri" pitchFamily="34" charset="0"/>
              </a:rPr>
              <a:t>/</a:t>
            </a:r>
            <a:r>
              <a:rPr lang="nl-NL" sz="2400" u="sng" baseline="-24000" dirty="0" smtClean="0">
                <a:latin typeface="Calibri" pitchFamily="34" charset="0"/>
              </a:rPr>
              <a:t>5</a:t>
            </a:r>
            <a:r>
              <a:rPr lang="nl-NL" sz="2400" u="sng" dirty="0" smtClean="0">
                <a:latin typeface="Calibri" pitchFamily="34" charset="0"/>
              </a:rPr>
              <a:t>A &amp; </a:t>
            </a:r>
            <a:r>
              <a:rPr lang="nl-NL" sz="2400" u="sng" baseline="30000" dirty="0" smtClean="0">
                <a:latin typeface="Calibri" pitchFamily="34" charset="0"/>
              </a:rPr>
              <a:t>1</a:t>
            </a:r>
            <a:r>
              <a:rPr lang="nl-NL" sz="2400" u="sng" dirty="0" smtClean="0">
                <a:latin typeface="Calibri" pitchFamily="34" charset="0"/>
              </a:rPr>
              <a:t>/</a:t>
            </a:r>
            <a:r>
              <a:rPr lang="nl-NL" sz="2400" u="sng" baseline="-24000" dirty="0" smtClean="0">
                <a:latin typeface="Calibri" pitchFamily="34" charset="0"/>
              </a:rPr>
              <a:t>5</a:t>
            </a:r>
            <a:r>
              <a:rPr lang="nl-NL" sz="2400" u="sng" dirty="0" smtClean="0">
                <a:latin typeface="Calibri" pitchFamily="34" charset="0"/>
              </a:rPr>
              <a:t>C</a:t>
            </a:r>
            <a:r>
              <a:rPr lang="nl-NL" sz="2400" u="sng" dirty="0">
                <a:latin typeface="Calibri" pitchFamily="34" charset="0"/>
              </a:rPr>
              <a:t>	</a:t>
            </a:r>
            <a:endParaRPr lang="nl-NL" sz="2400" dirty="0">
              <a:latin typeface="Calibri" pitchFamily="34" charset="0"/>
            </a:endParaRPr>
          </a:p>
          <a:p>
            <a:pPr marL="0" indent="0">
              <a:lnSpc>
                <a:spcPct val="80000"/>
              </a:lnSpc>
              <a:buFontTx/>
              <a:buNone/>
            </a:pPr>
            <a:r>
              <a:rPr lang="nl-NL" sz="2400" dirty="0" err="1">
                <a:latin typeface="Calibri" pitchFamily="34" charset="0"/>
              </a:rPr>
              <a:t>Proline</a:t>
            </a:r>
            <a:r>
              <a:rPr lang="nl-NL" sz="2400" dirty="0">
                <a:latin typeface="Calibri" pitchFamily="34" charset="0"/>
              </a:rPr>
              <a:t>		63.0%		</a:t>
            </a:r>
            <a:r>
              <a:rPr lang="nl-NL" sz="2400" dirty="0" err="1">
                <a:latin typeface="Calibri" pitchFamily="34" charset="0"/>
              </a:rPr>
              <a:t>Proline</a:t>
            </a:r>
            <a:r>
              <a:rPr lang="nl-NL" sz="2400" dirty="0">
                <a:latin typeface="Calibri" pitchFamily="34" charset="0"/>
              </a:rPr>
              <a:t>		  3.5%</a:t>
            </a:r>
          </a:p>
          <a:p>
            <a:pPr marL="0" indent="0">
              <a:lnSpc>
                <a:spcPct val="80000"/>
              </a:lnSpc>
              <a:buFontTx/>
              <a:buNone/>
            </a:pPr>
            <a:r>
              <a:rPr lang="nl-NL" sz="2400" dirty="0">
                <a:latin typeface="Calibri" pitchFamily="34" charset="0"/>
              </a:rPr>
              <a:t>Histidine	13.0%		Histidine	  3.0%</a:t>
            </a:r>
          </a:p>
          <a:p>
            <a:pPr marL="0" indent="0">
              <a:lnSpc>
                <a:spcPct val="80000"/>
              </a:lnSpc>
              <a:buFontTx/>
              <a:buNone/>
            </a:pPr>
            <a:r>
              <a:rPr lang="nl-NL" sz="2400" dirty="0" err="1">
                <a:latin typeface="Calibri" pitchFamily="34" charset="0"/>
              </a:rPr>
              <a:t>Threonine</a:t>
            </a:r>
            <a:r>
              <a:rPr lang="nl-NL" sz="2400" dirty="0">
                <a:latin typeface="Calibri" pitchFamily="34" charset="0"/>
              </a:rPr>
              <a:t>	16.0%		</a:t>
            </a:r>
            <a:r>
              <a:rPr lang="nl-NL" sz="2400" dirty="0" err="1">
                <a:latin typeface="Calibri" pitchFamily="34" charset="0"/>
              </a:rPr>
              <a:t>Threonine</a:t>
            </a:r>
            <a:r>
              <a:rPr lang="nl-NL" sz="2400" dirty="0">
                <a:latin typeface="Calibri" pitchFamily="34" charset="0"/>
              </a:rPr>
              <a:t>	16.6%</a:t>
            </a:r>
          </a:p>
          <a:p>
            <a:pPr marL="0" indent="0">
              <a:lnSpc>
                <a:spcPct val="80000"/>
              </a:lnSpc>
              <a:buFontTx/>
              <a:buNone/>
            </a:pPr>
            <a:r>
              <a:rPr lang="nl-NL" sz="2400" dirty="0">
                <a:latin typeface="Calibri" pitchFamily="34" charset="0"/>
              </a:rPr>
              <a:t>Glutamine	  3.0%		Glutamine	13.0%</a:t>
            </a:r>
          </a:p>
          <a:p>
            <a:pPr marL="0" indent="0">
              <a:lnSpc>
                <a:spcPct val="80000"/>
              </a:lnSpc>
              <a:buFontTx/>
              <a:buNone/>
            </a:pPr>
            <a:r>
              <a:rPr lang="nl-NL" sz="2400" dirty="0">
                <a:latin typeface="Calibri" pitchFamily="34" charset="0"/>
              </a:rPr>
              <a:t>Asparagine	  3.0%		Asparagine	13.0%</a:t>
            </a:r>
          </a:p>
          <a:p>
            <a:pPr marL="0" indent="0">
              <a:lnSpc>
                <a:spcPct val="80000"/>
              </a:lnSpc>
              <a:buFontTx/>
              <a:buNone/>
            </a:pPr>
            <a:r>
              <a:rPr lang="nl-NL" sz="2400" u="sng" dirty="0">
                <a:latin typeface="Calibri" pitchFamily="34" charset="0"/>
              </a:rPr>
              <a:t>Lysine		  0.5%		Lysine		50.0%	</a:t>
            </a:r>
          </a:p>
          <a:p>
            <a:pPr marL="0" indent="0">
              <a:lnSpc>
                <a:spcPct val="80000"/>
              </a:lnSpc>
              <a:buFontTx/>
              <a:buNone/>
            </a:pPr>
            <a:r>
              <a:rPr lang="nl-NL" sz="2400" u="sng" dirty="0">
                <a:latin typeface="Calibri" pitchFamily="34" charset="0"/>
              </a:rPr>
              <a:t>		98.5%				99.1%	</a:t>
            </a:r>
          </a:p>
          <a:p>
            <a:pPr marL="0" indent="0">
              <a:lnSpc>
                <a:spcPct val="80000"/>
              </a:lnSpc>
              <a:buFontTx/>
              <a:buNone/>
            </a:pPr>
            <a:endParaRPr lang="nl-NL" sz="2400" dirty="0">
              <a:latin typeface="Calibri" pitchFamily="34" charset="0"/>
            </a:endParaRPr>
          </a:p>
          <a:p>
            <a:pPr marL="0" indent="0">
              <a:lnSpc>
                <a:spcPct val="80000"/>
              </a:lnSpc>
              <a:buFontTx/>
              <a:buNone/>
            </a:pPr>
            <a:r>
              <a:rPr lang="nl-NL" sz="2400" dirty="0">
                <a:latin typeface="Calibri" pitchFamily="34" charset="0"/>
              </a:rPr>
              <a:t>Using </a:t>
            </a:r>
            <a:r>
              <a:rPr lang="nl-NL" sz="2400" dirty="0" err="1">
                <a:latin typeface="Calibri" pitchFamily="34" charset="0"/>
              </a:rPr>
              <a:t>this</a:t>
            </a:r>
            <a:r>
              <a:rPr lang="nl-NL" sz="2400" dirty="0">
                <a:latin typeface="Calibri" pitchFamily="34" charset="0"/>
              </a:rPr>
              <a:t> data, </a:t>
            </a:r>
            <a:r>
              <a:rPr lang="nl-NL" sz="2400" dirty="0" err="1">
                <a:latin typeface="Calibri" pitchFamily="34" charset="0"/>
              </a:rPr>
              <a:t>predict</a:t>
            </a:r>
            <a:r>
              <a:rPr lang="nl-NL" sz="2400" dirty="0">
                <a:latin typeface="Calibri" pitchFamily="34" charset="0"/>
              </a:rPr>
              <a:t> </a:t>
            </a:r>
            <a:r>
              <a:rPr lang="nl-NL" sz="2400" dirty="0" err="1">
                <a:latin typeface="Calibri" pitchFamily="34" charset="0"/>
              </a:rPr>
              <a:t>the</a:t>
            </a:r>
            <a:r>
              <a:rPr lang="nl-NL" sz="2400" dirty="0">
                <a:latin typeface="Calibri" pitchFamily="34" charset="0"/>
              </a:rPr>
              <a:t> most </a:t>
            </a:r>
            <a:r>
              <a:rPr lang="nl-NL" sz="2400" dirty="0" err="1">
                <a:latin typeface="Calibri" pitchFamily="34" charset="0"/>
              </a:rPr>
              <a:t>specific</a:t>
            </a:r>
            <a:r>
              <a:rPr lang="nl-NL" sz="2400" dirty="0">
                <a:latin typeface="Calibri" pitchFamily="34" charset="0"/>
              </a:rPr>
              <a:t> </a:t>
            </a:r>
            <a:r>
              <a:rPr lang="nl-NL" sz="2400" dirty="0" err="1">
                <a:latin typeface="Calibri" pitchFamily="34" charset="0"/>
              </a:rPr>
              <a:t>coding</a:t>
            </a:r>
            <a:r>
              <a:rPr lang="nl-NL" sz="2400" dirty="0">
                <a:latin typeface="Calibri" pitchFamily="34" charset="0"/>
              </a:rPr>
              <a:t> </a:t>
            </a:r>
            <a:r>
              <a:rPr lang="nl-NL" sz="2400" dirty="0" err="1">
                <a:latin typeface="Calibri" pitchFamily="34" charset="0"/>
              </a:rPr>
              <a:t>composition</a:t>
            </a:r>
            <a:r>
              <a:rPr lang="nl-NL" sz="2400" dirty="0">
                <a:latin typeface="Calibri" pitchFamily="34" charset="0"/>
              </a:rPr>
              <a:t> </a:t>
            </a:r>
            <a:r>
              <a:rPr lang="nl-NL" sz="2400" dirty="0" err="1">
                <a:latin typeface="Calibri" pitchFamily="34" charset="0"/>
              </a:rPr>
              <a:t>for</a:t>
            </a:r>
            <a:r>
              <a:rPr lang="nl-NL" sz="2400" dirty="0">
                <a:latin typeface="Calibri" pitchFamily="34" charset="0"/>
              </a:rPr>
              <a:t> </a:t>
            </a:r>
            <a:r>
              <a:rPr lang="nl-NL" sz="2400" dirty="0" err="1">
                <a:latin typeface="Calibri" pitchFamily="34" charset="0"/>
              </a:rPr>
              <a:t>each</a:t>
            </a:r>
            <a:r>
              <a:rPr lang="nl-NL" sz="2400" dirty="0">
                <a:latin typeface="Calibri" pitchFamily="34" charset="0"/>
              </a:rPr>
              <a:t> </a:t>
            </a:r>
            <a:r>
              <a:rPr lang="nl-NL" sz="2400" dirty="0" err="1" smtClean="0">
                <a:latin typeface="Calibri" pitchFamily="34" charset="0"/>
              </a:rPr>
              <a:t>aminoacid</a:t>
            </a:r>
            <a:r>
              <a:rPr lang="nl-NL" sz="2400" dirty="0" smtClean="0">
                <a:latin typeface="Calibri" pitchFamily="34" charset="0"/>
              </a:rPr>
              <a:t>.</a:t>
            </a:r>
            <a:endParaRPr lang="nl-NL" sz="2400" dirty="0">
              <a:latin typeface="Calibri" pitchFamily="34" charset="0"/>
            </a:endParaRPr>
          </a:p>
        </p:txBody>
      </p:sp>
    </p:spTree>
    <p:extLst>
      <p:ext uri="{BB962C8B-B14F-4D97-AF65-F5344CB8AC3E}">
        <p14:creationId xmlns:p14="http://schemas.microsoft.com/office/powerpoint/2010/main" val="23195674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50825" y="125413"/>
            <a:ext cx="8229600"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nl-NL" b="1" kern="0" smtClean="0">
                <a:solidFill>
                  <a:srgbClr val="FF6600"/>
                </a:solidFill>
                <a:latin typeface="Calibri" pitchFamily="34" charset="0"/>
              </a:rPr>
              <a:t>Opdracht 2</a:t>
            </a:r>
            <a:endParaRPr lang="nl-NL" b="1" kern="0" dirty="0">
              <a:solidFill>
                <a:srgbClr val="FF6600"/>
              </a:solidFill>
              <a:latin typeface="Calibri" pitchFamily="34" charset="0"/>
            </a:endParaRPr>
          </a:p>
        </p:txBody>
      </p:sp>
      <p:sp>
        <p:nvSpPr>
          <p:cNvPr id="3" name="Rectangle 3"/>
          <p:cNvSpPr txBox="1">
            <a:spLocks noChangeArrowheads="1"/>
          </p:cNvSpPr>
          <p:nvPr/>
        </p:nvSpPr>
        <p:spPr>
          <a:xfrm>
            <a:off x="395288" y="1268413"/>
            <a:ext cx="8569325" cy="3096691"/>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nSpc>
                <a:spcPct val="80000"/>
              </a:lnSpc>
              <a:buFontTx/>
              <a:buNone/>
            </a:pPr>
            <a:r>
              <a:rPr lang="nl-NL" sz="1600" kern="0" dirty="0" smtClean="0">
                <a:latin typeface="Calibri" pitchFamily="34" charset="0"/>
              </a:rPr>
              <a:t>In a mixed </a:t>
            </a:r>
            <a:r>
              <a:rPr lang="nl-NL" sz="1600" kern="0" dirty="0" err="1" smtClean="0">
                <a:latin typeface="Calibri" pitchFamily="34" charset="0"/>
              </a:rPr>
              <a:t>copolymer</a:t>
            </a:r>
            <a:r>
              <a:rPr lang="nl-NL" sz="1600" kern="0" dirty="0" smtClean="0">
                <a:latin typeface="Calibri" pitchFamily="34" charset="0"/>
              </a:rPr>
              <a:t> experiment, </a:t>
            </a:r>
            <a:r>
              <a:rPr lang="nl-NL" sz="1600" kern="0" dirty="0" err="1" smtClean="0">
                <a:latin typeface="Calibri" pitchFamily="34" charset="0"/>
              </a:rPr>
              <a:t>messages</a:t>
            </a:r>
            <a:r>
              <a:rPr lang="nl-NL" sz="1600" kern="0" dirty="0" smtClean="0">
                <a:latin typeface="Calibri" pitchFamily="34" charset="0"/>
              </a:rPr>
              <a:t> </a:t>
            </a:r>
            <a:r>
              <a:rPr lang="nl-NL" sz="1600" kern="0" dirty="0" err="1" smtClean="0">
                <a:latin typeface="Calibri" pitchFamily="34" charset="0"/>
              </a:rPr>
              <a:t>were</a:t>
            </a:r>
            <a:r>
              <a:rPr lang="nl-NL" sz="1600" kern="0" dirty="0" smtClean="0">
                <a:latin typeface="Calibri" pitchFamily="34" charset="0"/>
              </a:rPr>
              <a:t> </a:t>
            </a:r>
            <a:r>
              <a:rPr lang="nl-NL" sz="1600" kern="0" dirty="0" err="1" smtClean="0">
                <a:latin typeface="Calibri" pitchFamily="34" charset="0"/>
              </a:rPr>
              <a:t>created</a:t>
            </a:r>
            <a:r>
              <a:rPr lang="nl-NL" sz="1600" kern="0" dirty="0" smtClean="0">
                <a:latin typeface="Calibri" pitchFamily="34" charset="0"/>
              </a:rPr>
              <a:t> </a:t>
            </a:r>
            <a:r>
              <a:rPr lang="nl-NL" sz="1600" kern="0" dirty="0" err="1" smtClean="0">
                <a:latin typeface="Calibri" pitchFamily="34" charset="0"/>
              </a:rPr>
              <a:t>with</a:t>
            </a:r>
            <a:r>
              <a:rPr lang="nl-NL" sz="1600" kern="0" dirty="0" smtClean="0">
                <a:latin typeface="Calibri" pitchFamily="34" charset="0"/>
              </a:rPr>
              <a:t> </a:t>
            </a:r>
            <a:r>
              <a:rPr lang="nl-NL" sz="1600" kern="0" dirty="0" err="1" smtClean="0">
                <a:latin typeface="Calibri" pitchFamily="34" charset="0"/>
              </a:rPr>
              <a:t>either</a:t>
            </a:r>
            <a:r>
              <a:rPr lang="nl-NL" sz="1600" kern="0" dirty="0" smtClean="0">
                <a:latin typeface="Calibri" pitchFamily="34" charset="0"/>
              </a:rPr>
              <a:t> </a:t>
            </a:r>
            <a:r>
              <a:rPr lang="nl-NL" sz="1600" kern="0" baseline="30000" dirty="0" smtClean="0">
                <a:latin typeface="Calibri" pitchFamily="34" charset="0"/>
              </a:rPr>
              <a:t>4</a:t>
            </a:r>
            <a:r>
              <a:rPr lang="nl-NL" sz="1600" kern="0" dirty="0" smtClean="0">
                <a:latin typeface="Calibri" pitchFamily="34" charset="0"/>
              </a:rPr>
              <a:t>/</a:t>
            </a:r>
            <a:r>
              <a:rPr lang="nl-NL" sz="1600" kern="0" baseline="-24000" dirty="0" smtClean="0">
                <a:latin typeface="Calibri" pitchFamily="34" charset="0"/>
              </a:rPr>
              <a:t>5</a:t>
            </a:r>
            <a:r>
              <a:rPr lang="nl-NL" sz="1600" kern="0" dirty="0" smtClean="0">
                <a:latin typeface="Calibri" pitchFamily="34" charset="0"/>
              </a:rPr>
              <a:t>C &amp; </a:t>
            </a:r>
            <a:r>
              <a:rPr lang="nl-NL" sz="1600" kern="0" baseline="30000" dirty="0" smtClean="0">
                <a:latin typeface="Calibri" pitchFamily="34" charset="0"/>
              </a:rPr>
              <a:t>1</a:t>
            </a:r>
            <a:r>
              <a:rPr lang="nl-NL" sz="1600" kern="0" dirty="0" smtClean="0">
                <a:latin typeface="Calibri" pitchFamily="34" charset="0"/>
              </a:rPr>
              <a:t>/</a:t>
            </a:r>
            <a:r>
              <a:rPr lang="nl-NL" sz="1600" kern="0" baseline="-24000" dirty="0" smtClean="0">
                <a:latin typeface="Calibri" pitchFamily="34" charset="0"/>
              </a:rPr>
              <a:t>5</a:t>
            </a:r>
            <a:r>
              <a:rPr lang="nl-NL" sz="1600" kern="0" dirty="0" smtClean="0">
                <a:latin typeface="Calibri" pitchFamily="34" charset="0"/>
              </a:rPr>
              <a:t>A  or  </a:t>
            </a:r>
            <a:r>
              <a:rPr lang="nl-NL" sz="1600" kern="0" baseline="30000" dirty="0" smtClean="0">
                <a:latin typeface="Calibri" pitchFamily="34" charset="0"/>
              </a:rPr>
              <a:t>4</a:t>
            </a:r>
            <a:r>
              <a:rPr lang="nl-NL" sz="1600" kern="0" dirty="0" smtClean="0">
                <a:latin typeface="Calibri" pitchFamily="34" charset="0"/>
              </a:rPr>
              <a:t>/</a:t>
            </a:r>
            <a:r>
              <a:rPr lang="nl-NL" sz="1600" kern="0" baseline="-24000" dirty="0" smtClean="0">
                <a:latin typeface="Calibri" pitchFamily="34" charset="0"/>
              </a:rPr>
              <a:t>5</a:t>
            </a:r>
            <a:r>
              <a:rPr lang="nl-NL" sz="1600" kern="0" dirty="0" smtClean="0">
                <a:latin typeface="Calibri" pitchFamily="34" charset="0"/>
              </a:rPr>
              <a:t>A &amp; </a:t>
            </a:r>
            <a:r>
              <a:rPr lang="nl-NL" sz="1600" kern="0" baseline="30000" dirty="0" smtClean="0">
                <a:latin typeface="Calibri" pitchFamily="34" charset="0"/>
              </a:rPr>
              <a:t>1</a:t>
            </a:r>
            <a:r>
              <a:rPr lang="nl-NL" sz="1600" kern="0" dirty="0" smtClean="0">
                <a:latin typeface="Calibri" pitchFamily="34" charset="0"/>
              </a:rPr>
              <a:t>/</a:t>
            </a:r>
            <a:r>
              <a:rPr lang="nl-NL" sz="1600" kern="0" baseline="-24000" dirty="0" smtClean="0">
                <a:latin typeface="Calibri" pitchFamily="34" charset="0"/>
              </a:rPr>
              <a:t>5</a:t>
            </a:r>
            <a:r>
              <a:rPr lang="nl-NL" sz="1600" kern="0" dirty="0" smtClean="0">
                <a:latin typeface="Calibri" pitchFamily="34" charset="0"/>
              </a:rPr>
              <a:t>C. These </a:t>
            </a:r>
            <a:r>
              <a:rPr lang="nl-NL" sz="1600" kern="0" dirty="0" err="1" smtClean="0">
                <a:latin typeface="Calibri" pitchFamily="34" charset="0"/>
              </a:rPr>
              <a:t>messages</a:t>
            </a:r>
            <a:r>
              <a:rPr lang="nl-NL" sz="1600" kern="0" dirty="0" smtClean="0">
                <a:latin typeface="Calibri" pitchFamily="34" charset="0"/>
              </a:rPr>
              <a:t> </a:t>
            </a:r>
            <a:r>
              <a:rPr lang="nl-NL" sz="1600" kern="0" dirty="0" err="1" smtClean="0">
                <a:latin typeface="Calibri" pitchFamily="34" charset="0"/>
              </a:rPr>
              <a:t>yielded</a:t>
            </a:r>
            <a:r>
              <a:rPr lang="nl-NL" sz="1600" kern="0" dirty="0" smtClean="0">
                <a:latin typeface="Calibri" pitchFamily="34" charset="0"/>
              </a:rPr>
              <a:t> proteins </a:t>
            </a:r>
            <a:r>
              <a:rPr lang="nl-NL" sz="1600" kern="0" dirty="0" err="1" smtClean="0">
                <a:latin typeface="Calibri" pitchFamily="34" charset="0"/>
              </a:rPr>
              <a:t>with</a:t>
            </a:r>
            <a:r>
              <a:rPr lang="nl-NL" sz="1600" kern="0" dirty="0" smtClean="0">
                <a:latin typeface="Calibri" pitchFamily="34" charset="0"/>
              </a:rPr>
              <a:t> </a:t>
            </a:r>
            <a:r>
              <a:rPr lang="nl-NL" sz="1600" kern="0" dirty="0" err="1" smtClean="0">
                <a:latin typeface="Calibri" pitchFamily="34" charset="0"/>
              </a:rPr>
              <a:t>the</a:t>
            </a:r>
            <a:r>
              <a:rPr lang="nl-NL" sz="1600" kern="0" dirty="0" smtClean="0">
                <a:latin typeface="Calibri" pitchFamily="34" charset="0"/>
              </a:rPr>
              <a:t> </a:t>
            </a:r>
            <a:r>
              <a:rPr lang="nl-NL" sz="1600" kern="0" dirty="0" err="1" smtClean="0">
                <a:latin typeface="Calibri" pitchFamily="34" charset="0"/>
              </a:rPr>
              <a:t>following</a:t>
            </a:r>
            <a:r>
              <a:rPr lang="nl-NL" sz="1600" kern="0" dirty="0" smtClean="0">
                <a:latin typeface="Calibri" pitchFamily="34" charset="0"/>
              </a:rPr>
              <a:t> </a:t>
            </a:r>
            <a:r>
              <a:rPr lang="nl-NL" sz="1600" kern="0" dirty="0" err="1" smtClean="0">
                <a:latin typeface="Calibri" pitchFamily="34" charset="0"/>
              </a:rPr>
              <a:t>aa</a:t>
            </a:r>
            <a:r>
              <a:rPr lang="nl-NL" sz="1600" kern="0" dirty="0" smtClean="0">
                <a:latin typeface="Calibri" pitchFamily="34" charset="0"/>
              </a:rPr>
              <a:t> </a:t>
            </a:r>
            <a:r>
              <a:rPr lang="nl-NL" sz="1600" kern="0" dirty="0" err="1" smtClean="0">
                <a:latin typeface="Calibri" pitchFamily="34" charset="0"/>
              </a:rPr>
              <a:t>compositions</a:t>
            </a:r>
            <a:r>
              <a:rPr lang="nl-NL" sz="1600" kern="0" dirty="0" smtClean="0">
                <a:latin typeface="Calibri" pitchFamily="34" charset="0"/>
              </a:rPr>
              <a:t>.</a:t>
            </a:r>
          </a:p>
          <a:p>
            <a:pPr marL="0" indent="0">
              <a:lnSpc>
                <a:spcPct val="80000"/>
              </a:lnSpc>
              <a:buNone/>
            </a:pPr>
            <a:r>
              <a:rPr lang="nl-NL" sz="1600" kern="0" dirty="0">
                <a:latin typeface="Calibri" pitchFamily="34" charset="0"/>
              </a:rPr>
              <a:t>Using </a:t>
            </a:r>
            <a:r>
              <a:rPr lang="nl-NL" sz="1600" kern="0" dirty="0" err="1">
                <a:latin typeface="Calibri" pitchFamily="34" charset="0"/>
              </a:rPr>
              <a:t>this</a:t>
            </a:r>
            <a:r>
              <a:rPr lang="nl-NL" sz="1600" kern="0" dirty="0">
                <a:latin typeface="Calibri" pitchFamily="34" charset="0"/>
              </a:rPr>
              <a:t> data, </a:t>
            </a:r>
            <a:r>
              <a:rPr lang="nl-NL" sz="1600" kern="0" dirty="0" err="1">
                <a:latin typeface="Calibri" pitchFamily="34" charset="0"/>
              </a:rPr>
              <a:t>predict</a:t>
            </a:r>
            <a:r>
              <a:rPr lang="nl-NL" sz="1600" kern="0" dirty="0">
                <a:latin typeface="Calibri" pitchFamily="34" charset="0"/>
              </a:rPr>
              <a:t> </a:t>
            </a:r>
            <a:r>
              <a:rPr lang="nl-NL" sz="1600" kern="0" dirty="0" err="1">
                <a:latin typeface="Calibri" pitchFamily="34" charset="0"/>
              </a:rPr>
              <a:t>the</a:t>
            </a:r>
            <a:r>
              <a:rPr lang="nl-NL" sz="1600" kern="0" dirty="0">
                <a:latin typeface="Calibri" pitchFamily="34" charset="0"/>
              </a:rPr>
              <a:t> most </a:t>
            </a:r>
            <a:r>
              <a:rPr lang="nl-NL" sz="1600" kern="0" dirty="0" err="1">
                <a:latin typeface="Calibri" pitchFamily="34" charset="0"/>
              </a:rPr>
              <a:t>specific</a:t>
            </a:r>
            <a:r>
              <a:rPr lang="nl-NL" sz="1600" kern="0" dirty="0">
                <a:latin typeface="Calibri" pitchFamily="34" charset="0"/>
              </a:rPr>
              <a:t> </a:t>
            </a:r>
            <a:r>
              <a:rPr lang="nl-NL" sz="1600" kern="0" dirty="0" err="1">
                <a:latin typeface="Calibri" pitchFamily="34" charset="0"/>
              </a:rPr>
              <a:t>coding</a:t>
            </a:r>
            <a:r>
              <a:rPr lang="nl-NL" sz="1600" kern="0" dirty="0">
                <a:latin typeface="Calibri" pitchFamily="34" charset="0"/>
              </a:rPr>
              <a:t> </a:t>
            </a:r>
            <a:r>
              <a:rPr lang="nl-NL" sz="1600" kern="0" dirty="0" err="1">
                <a:latin typeface="Calibri" pitchFamily="34" charset="0"/>
              </a:rPr>
              <a:t>composition</a:t>
            </a:r>
            <a:r>
              <a:rPr lang="nl-NL" sz="1600" kern="0" dirty="0">
                <a:latin typeface="Calibri" pitchFamily="34" charset="0"/>
              </a:rPr>
              <a:t> </a:t>
            </a:r>
            <a:r>
              <a:rPr lang="nl-NL" sz="1600" kern="0" dirty="0" err="1">
                <a:latin typeface="Calibri" pitchFamily="34" charset="0"/>
              </a:rPr>
              <a:t>for</a:t>
            </a:r>
            <a:r>
              <a:rPr lang="nl-NL" sz="1600" kern="0" dirty="0">
                <a:latin typeface="Calibri" pitchFamily="34" charset="0"/>
              </a:rPr>
              <a:t> </a:t>
            </a:r>
            <a:r>
              <a:rPr lang="nl-NL" sz="1600" kern="0" dirty="0" err="1">
                <a:latin typeface="Calibri" pitchFamily="34" charset="0"/>
              </a:rPr>
              <a:t>each</a:t>
            </a:r>
            <a:r>
              <a:rPr lang="nl-NL" sz="1600" kern="0" dirty="0">
                <a:latin typeface="Calibri" pitchFamily="34" charset="0"/>
              </a:rPr>
              <a:t> </a:t>
            </a:r>
            <a:r>
              <a:rPr lang="nl-NL" sz="1600" kern="0" dirty="0" err="1">
                <a:latin typeface="Calibri" pitchFamily="34" charset="0"/>
              </a:rPr>
              <a:t>aa</a:t>
            </a:r>
            <a:r>
              <a:rPr lang="nl-NL" sz="1600" kern="0" dirty="0">
                <a:latin typeface="Calibri" pitchFamily="34" charset="0"/>
              </a:rPr>
              <a:t>.</a:t>
            </a:r>
          </a:p>
          <a:p>
            <a:pPr marL="0" indent="0">
              <a:lnSpc>
                <a:spcPct val="80000"/>
              </a:lnSpc>
              <a:buFontTx/>
              <a:buNone/>
            </a:pPr>
            <a:endParaRPr lang="nl-NL" sz="1600" kern="0" dirty="0" smtClean="0">
              <a:latin typeface="Calibri" pitchFamily="34" charset="0"/>
            </a:endParaRPr>
          </a:p>
          <a:p>
            <a:pPr marL="0" indent="0">
              <a:lnSpc>
                <a:spcPct val="80000"/>
              </a:lnSpc>
              <a:buFontTx/>
              <a:buNone/>
              <a:tabLst>
                <a:tab pos="1079500" algn="l"/>
                <a:tab pos="2422525" algn="l"/>
                <a:tab pos="3500438" algn="l"/>
                <a:tab pos="4214813" algn="l"/>
              </a:tabLst>
            </a:pPr>
            <a:r>
              <a:rPr lang="nl-NL" sz="1600" u="sng" kern="0" dirty="0">
                <a:latin typeface="Calibri" pitchFamily="34" charset="0"/>
              </a:rPr>
              <a:t> </a:t>
            </a:r>
            <a:r>
              <a:rPr lang="nl-NL" sz="1600" u="sng" kern="0" dirty="0" smtClean="0">
                <a:latin typeface="Calibri" pitchFamily="34" charset="0"/>
              </a:rPr>
              <a:t>         </a:t>
            </a:r>
            <a:r>
              <a:rPr lang="nl-NL" sz="1600" u="sng" kern="0" baseline="30000" dirty="0" smtClean="0">
                <a:latin typeface="Calibri" pitchFamily="34" charset="0"/>
              </a:rPr>
              <a:t>4</a:t>
            </a:r>
            <a:r>
              <a:rPr lang="nl-NL" sz="1600" u="sng" kern="0" dirty="0" smtClean="0">
                <a:latin typeface="Calibri" pitchFamily="34" charset="0"/>
              </a:rPr>
              <a:t>/</a:t>
            </a:r>
            <a:r>
              <a:rPr lang="nl-NL" sz="1600" u="sng" kern="0" baseline="-24000" dirty="0" smtClean="0">
                <a:latin typeface="Calibri" pitchFamily="34" charset="0"/>
              </a:rPr>
              <a:t>5</a:t>
            </a:r>
            <a:r>
              <a:rPr lang="nl-NL" sz="1600" u="sng" kern="0" dirty="0" smtClean="0">
                <a:latin typeface="Calibri" pitchFamily="34" charset="0"/>
              </a:rPr>
              <a:t>C &amp; </a:t>
            </a:r>
            <a:r>
              <a:rPr lang="nl-NL" sz="1600" u="sng" kern="0" baseline="30000" dirty="0" smtClean="0">
                <a:latin typeface="Calibri" pitchFamily="34" charset="0"/>
              </a:rPr>
              <a:t>1</a:t>
            </a:r>
            <a:r>
              <a:rPr lang="nl-NL" sz="1600" u="sng" kern="0" dirty="0" smtClean="0">
                <a:latin typeface="Calibri" pitchFamily="34" charset="0"/>
              </a:rPr>
              <a:t>/</a:t>
            </a:r>
            <a:r>
              <a:rPr lang="nl-NL" sz="1600" u="sng" kern="0" baseline="-24000" dirty="0" smtClean="0">
                <a:latin typeface="Calibri" pitchFamily="34" charset="0"/>
              </a:rPr>
              <a:t>5</a:t>
            </a:r>
            <a:r>
              <a:rPr lang="nl-NL" sz="1600" u="sng" kern="0" dirty="0" smtClean="0">
                <a:latin typeface="Calibri" pitchFamily="34" charset="0"/>
              </a:rPr>
              <a:t>A	       </a:t>
            </a:r>
            <a:r>
              <a:rPr lang="nl-NL" sz="1600" u="sng" kern="0" baseline="30000" dirty="0" smtClean="0">
                <a:latin typeface="Calibri" pitchFamily="34" charset="0"/>
              </a:rPr>
              <a:t>4</a:t>
            </a:r>
            <a:r>
              <a:rPr lang="nl-NL" sz="1600" u="sng" kern="0" dirty="0" smtClean="0">
                <a:latin typeface="Calibri" pitchFamily="34" charset="0"/>
              </a:rPr>
              <a:t>/</a:t>
            </a:r>
            <a:r>
              <a:rPr lang="nl-NL" sz="1600" u="sng" kern="0" baseline="-24000" dirty="0" smtClean="0">
                <a:latin typeface="Calibri" pitchFamily="34" charset="0"/>
              </a:rPr>
              <a:t>5</a:t>
            </a:r>
            <a:r>
              <a:rPr lang="nl-NL" sz="1600" u="sng" kern="0" dirty="0" smtClean="0">
                <a:latin typeface="Calibri" pitchFamily="34" charset="0"/>
              </a:rPr>
              <a:t>A &amp; </a:t>
            </a:r>
            <a:r>
              <a:rPr lang="nl-NL" sz="1600" u="sng" kern="0" baseline="30000" dirty="0" smtClean="0">
                <a:latin typeface="Calibri" pitchFamily="34" charset="0"/>
              </a:rPr>
              <a:t>1</a:t>
            </a:r>
            <a:r>
              <a:rPr lang="nl-NL" sz="1600" u="sng" kern="0" dirty="0" smtClean="0">
                <a:latin typeface="Calibri" pitchFamily="34" charset="0"/>
              </a:rPr>
              <a:t>/</a:t>
            </a:r>
            <a:r>
              <a:rPr lang="nl-NL" sz="1600" u="sng" kern="0" baseline="-24000" dirty="0" smtClean="0">
                <a:latin typeface="Calibri" pitchFamily="34" charset="0"/>
              </a:rPr>
              <a:t>5</a:t>
            </a:r>
            <a:r>
              <a:rPr lang="nl-NL" sz="1600" u="sng" kern="0" dirty="0" smtClean="0">
                <a:latin typeface="Calibri" pitchFamily="34" charset="0"/>
              </a:rPr>
              <a:t>C	</a:t>
            </a:r>
            <a:endParaRPr lang="nl-NL" sz="1600" kern="0" dirty="0" smtClean="0">
              <a:latin typeface="Calibri" pitchFamily="34" charset="0"/>
            </a:endParaRPr>
          </a:p>
          <a:p>
            <a:pPr marL="0" indent="0">
              <a:lnSpc>
                <a:spcPct val="80000"/>
              </a:lnSpc>
              <a:buFontTx/>
              <a:buNone/>
              <a:tabLst>
                <a:tab pos="1079500" algn="l"/>
                <a:tab pos="2422525" algn="l"/>
                <a:tab pos="3500438" algn="l"/>
                <a:tab pos="4214813" algn="l"/>
              </a:tabLst>
            </a:pPr>
            <a:r>
              <a:rPr lang="nl-NL" sz="1600" kern="0" dirty="0" err="1" smtClean="0">
                <a:latin typeface="Calibri" pitchFamily="34" charset="0"/>
              </a:rPr>
              <a:t>Proline</a:t>
            </a:r>
            <a:r>
              <a:rPr lang="nl-NL" sz="1600" kern="0" dirty="0" smtClean="0">
                <a:latin typeface="Calibri" pitchFamily="34" charset="0"/>
              </a:rPr>
              <a:t>	63.0%	</a:t>
            </a:r>
            <a:r>
              <a:rPr lang="nl-NL" sz="1600" kern="0" dirty="0" err="1" smtClean="0">
                <a:latin typeface="Calibri" pitchFamily="34" charset="0"/>
              </a:rPr>
              <a:t>Proline</a:t>
            </a:r>
            <a:r>
              <a:rPr lang="nl-NL" sz="1600" kern="0" dirty="0" smtClean="0">
                <a:latin typeface="Calibri" pitchFamily="34" charset="0"/>
              </a:rPr>
              <a:t>	  3.5%</a:t>
            </a:r>
          </a:p>
          <a:p>
            <a:pPr marL="0" indent="0">
              <a:lnSpc>
                <a:spcPct val="80000"/>
              </a:lnSpc>
              <a:buFontTx/>
              <a:buNone/>
              <a:tabLst>
                <a:tab pos="1079500" algn="l"/>
                <a:tab pos="2422525" algn="l"/>
                <a:tab pos="3500438" algn="l"/>
                <a:tab pos="4214813" algn="l"/>
              </a:tabLst>
            </a:pPr>
            <a:r>
              <a:rPr lang="nl-NL" sz="1600" kern="0" dirty="0" smtClean="0">
                <a:latin typeface="Calibri" pitchFamily="34" charset="0"/>
              </a:rPr>
              <a:t>Histidine	13.0%	Histidine	  3.0%</a:t>
            </a:r>
          </a:p>
          <a:p>
            <a:pPr marL="0" indent="0">
              <a:lnSpc>
                <a:spcPct val="80000"/>
              </a:lnSpc>
              <a:buFontTx/>
              <a:buNone/>
              <a:tabLst>
                <a:tab pos="1079500" algn="l"/>
                <a:tab pos="2422525" algn="l"/>
                <a:tab pos="3500438" algn="l"/>
                <a:tab pos="4214813" algn="l"/>
              </a:tabLst>
            </a:pPr>
            <a:r>
              <a:rPr lang="nl-NL" sz="1600" kern="0" dirty="0" err="1" smtClean="0">
                <a:latin typeface="Calibri" pitchFamily="34" charset="0"/>
              </a:rPr>
              <a:t>Threonine</a:t>
            </a:r>
            <a:r>
              <a:rPr lang="nl-NL" sz="1600" kern="0" dirty="0" smtClean="0">
                <a:latin typeface="Calibri" pitchFamily="34" charset="0"/>
              </a:rPr>
              <a:t>	16.0%	</a:t>
            </a:r>
            <a:r>
              <a:rPr lang="nl-NL" sz="1600" kern="0" dirty="0" err="1" smtClean="0">
                <a:latin typeface="Calibri" pitchFamily="34" charset="0"/>
              </a:rPr>
              <a:t>Threonine</a:t>
            </a:r>
            <a:r>
              <a:rPr lang="nl-NL" sz="1600" kern="0" dirty="0" smtClean="0">
                <a:latin typeface="Calibri" pitchFamily="34" charset="0"/>
              </a:rPr>
              <a:t>	16.6%</a:t>
            </a:r>
          </a:p>
          <a:p>
            <a:pPr marL="0" indent="0">
              <a:lnSpc>
                <a:spcPct val="80000"/>
              </a:lnSpc>
              <a:buFontTx/>
              <a:buNone/>
              <a:tabLst>
                <a:tab pos="1079500" algn="l"/>
                <a:tab pos="2422525" algn="l"/>
                <a:tab pos="3500438" algn="l"/>
                <a:tab pos="4214813" algn="l"/>
              </a:tabLst>
            </a:pPr>
            <a:r>
              <a:rPr lang="nl-NL" sz="1600" kern="0" dirty="0" smtClean="0">
                <a:latin typeface="Calibri" pitchFamily="34" charset="0"/>
              </a:rPr>
              <a:t>Glutamine	  3.0%	Glutamine	13.0%</a:t>
            </a:r>
          </a:p>
          <a:p>
            <a:pPr marL="0" indent="0">
              <a:lnSpc>
                <a:spcPct val="80000"/>
              </a:lnSpc>
              <a:buFontTx/>
              <a:buNone/>
              <a:tabLst>
                <a:tab pos="1079500" algn="l"/>
                <a:tab pos="2422525" algn="l"/>
                <a:tab pos="3500438" algn="l"/>
                <a:tab pos="4214813" algn="l"/>
              </a:tabLst>
            </a:pPr>
            <a:r>
              <a:rPr lang="nl-NL" sz="1600" kern="0" dirty="0" smtClean="0">
                <a:latin typeface="Calibri" pitchFamily="34" charset="0"/>
              </a:rPr>
              <a:t>Asparagine	  3.0%	Asparagine	13.0%</a:t>
            </a:r>
          </a:p>
          <a:p>
            <a:pPr marL="0" indent="0">
              <a:lnSpc>
                <a:spcPct val="80000"/>
              </a:lnSpc>
              <a:buFontTx/>
              <a:buNone/>
              <a:tabLst>
                <a:tab pos="1079500" algn="l"/>
                <a:tab pos="2422525" algn="l"/>
                <a:tab pos="3500438" algn="l"/>
                <a:tab pos="4214813" algn="l"/>
              </a:tabLst>
            </a:pPr>
            <a:r>
              <a:rPr lang="nl-NL" sz="1600" u="sng" kern="0" dirty="0" smtClean="0">
                <a:latin typeface="Calibri" pitchFamily="34" charset="0"/>
              </a:rPr>
              <a:t>Lysine	  0.5%	Lysine	50.0%	</a:t>
            </a:r>
          </a:p>
          <a:p>
            <a:pPr marL="0" indent="0">
              <a:lnSpc>
                <a:spcPct val="80000"/>
              </a:lnSpc>
              <a:buFontTx/>
              <a:buNone/>
              <a:tabLst>
                <a:tab pos="1079500" algn="l"/>
                <a:tab pos="2422525" algn="l"/>
                <a:tab pos="3500438" algn="l"/>
              </a:tabLst>
            </a:pPr>
            <a:r>
              <a:rPr lang="nl-NL" sz="1600" u="sng" kern="0" dirty="0" smtClean="0">
                <a:latin typeface="Calibri" pitchFamily="34" charset="0"/>
              </a:rPr>
              <a:t>	98.5%		99.1%  </a:t>
            </a:r>
          </a:p>
          <a:p>
            <a:pPr marL="0" indent="0">
              <a:lnSpc>
                <a:spcPct val="80000"/>
              </a:lnSpc>
              <a:buFontTx/>
              <a:buNone/>
            </a:pPr>
            <a:endParaRPr lang="nl-NL" sz="1600" kern="0" dirty="0" smtClean="0">
              <a:latin typeface="Calibri" pitchFamily="34" charset="0"/>
            </a:endParaRPr>
          </a:p>
        </p:txBody>
      </p:sp>
      <p:sp>
        <p:nvSpPr>
          <p:cNvPr id="4" name="Rechthoek 3"/>
          <p:cNvSpPr/>
          <p:nvPr/>
        </p:nvSpPr>
        <p:spPr>
          <a:xfrm>
            <a:off x="395288" y="4538608"/>
            <a:ext cx="7849567" cy="2031325"/>
          </a:xfrm>
          <a:prstGeom prst="rect">
            <a:avLst/>
          </a:prstGeom>
        </p:spPr>
        <p:txBody>
          <a:bodyPr wrap="square">
            <a:spAutoFit/>
          </a:bodyPr>
          <a:lstStyle/>
          <a:p>
            <a:pPr algn="l">
              <a:spcAft>
                <a:spcPts val="0"/>
              </a:spcAft>
            </a:pPr>
            <a:r>
              <a:rPr lang="nl-NL" sz="1800" dirty="0">
                <a:solidFill>
                  <a:srgbClr val="0000FF"/>
                </a:solidFill>
                <a:ea typeface="Times New Roman" panose="02020603050405020304" pitchFamily="18" charset="0"/>
                <a:cs typeface="Times New Roman" panose="02020603050405020304" pitchFamily="18" charset="0"/>
              </a:rPr>
              <a:t>4/5C &amp; 1/5A  betekent 4/5 kans op een C (0.8) en 1/5 kans op een A (0.2)</a:t>
            </a:r>
            <a:endParaRPr lang="nl-NL" sz="1800" dirty="0">
              <a:latin typeface="Times New Roman" panose="02020603050405020304" pitchFamily="18" charset="0"/>
              <a:ea typeface="Times New Roman" panose="02020603050405020304" pitchFamily="18" charset="0"/>
            </a:endParaRPr>
          </a:p>
          <a:p>
            <a:pPr algn="l">
              <a:spcAft>
                <a:spcPts val="0"/>
              </a:spcAft>
            </a:pPr>
            <a:r>
              <a:rPr lang="nl-NL" sz="1800" dirty="0">
                <a:solidFill>
                  <a:srgbClr val="0000FF"/>
                </a:solidFill>
                <a:ea typeface="Times New Roman" panose="02020603050405020304" pitchFamily="18" charset="0"/>
                <a:cs typeface="Times New Roman" panose="02020603050405020304" pitchFamily="18" charset="0"/>
              </a:rPr>
              <a:t>Kans op CCC = 0.8 * 0.8 * 0.8 = 0.512 = 51.2%</a:t>
            </a:r>
            <a:endParaRPr lang="nl-NL" sz="1800" dirty="0">
              <a:latin typeface="Times New Roman" panose="02020603050405020304" pitchFamily="18" charset="0"/>
              <a:ea typeface="Times New Roman" panose="02020603050405020304" pitchFamily="18" charset="0"/>
            </a:endParaRPr>
          </a:p>
          <a:p>
            <a:pPr algn="l">
              <a:spcAft>
                <a:spcPts val="0"/>
              </a:spcAft>
            </a:pPr>
            <a:r>
              <a:rPr lang="nl-NL" sz="1800" dirty="0">
                <a:solidFill>
                  <a:srgbClr val="0000FF"/>
                </a:solidFill>
                <a:ea typeface="Times New Roman" panose="02020603050405020304" pitchFamily="18" charset="0"/>
                <a:cs typeface="Times New Roman" panose="02020603050405020304" pitchFamily="18" charset="0"/>
              </a:rPr>
              <a:t>Kans op CCA/CAC/ACC = 0.8 * 0.8 * 0.2 = 0.128 = 12.8%</a:t>
            </a:r>
            <a:endParaRPr lang="nl-NL" sz="1800" dirty="0">
              <a:latin typeface="Times New Roman" panose="02020603050405020304" pitchFamily="18" charset="0"/>
              <a:ea typeface="Times New Roman" panose="02020603050405020304" pitchFamily="18" charset="0"/>
            </a:endParaRPr>
          </a:p>
          <a:p>
            <a:pPr algn="l">
              <a:spcAft>
                <a:spcPts val="0"/>
              </a:spcAft>
            </a:pPr>
            <a:r>
              <a:rPr lang="nl-NL" sz="1800" dirty="0">
                <a:solidFill>
                  <a:srgbClr val="0000FF"/>
                </a:solidFill>
                <a:ea typeface="Times New Roman" panose="02020603050405020304" pitchFamily="18" charset="0"/>
                <a:cs typeface="Times New Roman" panose="02020603050405020304" pitchFamily="18" charset="0"/>
              </a:rPr>
              <a:t>Kans op CAA/ACA/AAC = 0.8 * 0.2 * 0.2 = 0.032 = 3.2%</a:t>
            </a:r>
            <a:endParaRPr lang="nl-NL" sz="1800" dirty="0">
              <a:latin typeface="Times New Roman" panose="02020603050405020304" pitchFamily="18" charset="0"/>
              <a:ea typeface="Times New Roman" panose="02020603050405020304" pitchFamily="18" charset="0"/>
            </a:endParaRPr>
          </a:p>
          <a:p>
            <a:pPr algn="l">
              <a:spcAft>
                <a:spcPts val="0"/>
              </a:spcAft>
            </a:pPr>
            <a:r>
              <a:rPr lang="nl-NL" sz="1800" dirty="0">
                <a:solidFill>
                  <a:srgbClr val="0000FF"/>
                </a:solidFill>
                <a:ea typeface="Times New Roman" panose="02020603050405020304" pitchFamily="18" charset="0"/>
                <a:cs typeface="Times New Roman" panose="02020603050405020304" pitchFamily="18" charset="0"/>
              </a:rPr>
              <a:t>Kans op AAA = 0.2 * 0.2 * 0.2 = 0.008 = 0.8%</a:t>
            </a:r>
            <a:endParaRPr lang="nl-NL" sz="1800" dirty="0">
              <a:latin typeface="Times New Roman" panose="02020603050405020304" pitchFamily="18" charset="0"/>
              <a:ea typeface="Times New Roman" panose="02020603050405020304" pitchFamily="18" charset="0"/>
            </a:endParaRPr>
          </a:p>
          <a:p>
            <a:pPr algn="l">
              <a:spcAft>
                <a:spcPts val="0"/>
              </a:spcAft>
            </a:pPr>
            <a:endParaRPr lang="nl-NL" sz="1800" dirty="0" smtClean="0">
              <a:solidFill>
                <a:srgbClr val="0000FF"/>
              </a:solidFill>
              <a:ea typeface="Times New Roman" panose="02020603050405020304" pitchFamily="18" charset="0"/>
              <a:cs typeface="Times New Roman" panose="02020603050405020304" pitchFamily="18" charset="0"/>
            </a:endParaRPr>
          </a:p>
          <a:p>
            <a:pPr algn="l">
              <a:spcAft>
                <a:spcPts val="0"/>
              </a:spcAft>
            </a:pPr>
            <a:r>
              <a:rPr lang="nl-NL" sz="1800" dirty="0" smtClean="0">
                <a:solidFill>
                  <a:srgbClr val="0000FF"/>
                </a:solidFill>
                <a:ea typeface="Times New Roman" panose="02020603050405020304" pitchFamily="18" charset="0"/>
                <a:cs typeface="Times New Roman" panose="02020603050405020304" pitchFamily="18" charset="0"/>
              </a:rPr>
              <a:t>Bij </a:t>
            </a:r>
            <a:r>
              <a:rPr lang="nl-NL" sz="1800" dirty="0">
                <a:solidFill>
                  <a:srgbClr val="0000FF"/>
                </a:solidFill>
                <a:ea typeface="Times New Roman" panose="02020603050405020304" pitchFamily="18" charset="0"/>
                <a:cs typeface="Times New Roman" panose="02020603050405020304" pitchFamily="18" charset="0"/>
              </a:rPr>
              <a:t>4/5A &amp; 1/5C is dit net omgekeerd</a:t>
            </a:r>
            <a:r>
              <a:rPr lang="nl-NL" sz="1800" dirty="0">
                <a:ea typeface="Times New Roman" panose="02020603050405020304" pitchFamily="18" charset="0"/>
                <a:cs typeface="Times New Roman" panose="02020603050405020304" pitchFamily="18" charset="0"/>
              </a:rPr>
              <a:t>.</a:t>
            </a:r>
            <a:endParaRPr lang="nl-NL" sz="1800" dirty="0">
              <a:effectLst/>
              <a:latin typeface="Times New Roman" panose="02020603050405020304" pitchFamily="18" charset="0"/>
              <a:ea typeface="Times New Roman" panose="02020603050405020304" pitchFamily="18" charset="0"/>
            </a:endParaRPr>
          </a:p>
        </p:txBody>
      </p:sp>
      <p:grpSp>
        <p:nvGrpSpPr>
          <p:cNvPr id="9" name="Groep 8"/>
          <p:cNvGrpSpPr/>
          <p:nvPr/>
        </p:nvGrpSpPr>
        <p:grpSpPr>
          <a:xfrm>
            <a:off x="7286250" y="3540154"/>
            <a:ext cx="1498176" cy="2752780"/>
            <a:chOff x="7286250" y="3540154"/>
            <a:chExt cx="1498176" cy="2752780"/>
          </a:xfrm>
        </p:grpSpPr>
        <p:sp>
          <p:nvSpPr>
            <p:cNvPr id="7" name="Gekromde pijl-omhoog 6"/>
            <p:cNvSpPr/>
            <p:nvPr/>
          </p:nvSpPr>
          <p:spPr bwMode="auto">
            <a:xfrm rot="16584306">
              <a:off x="7323788" y="4076425"/>
              <a:ext cx="1996909" cy="924367"/>
            </a:xfrm>
            <a:prstGeom prst="curvedUpArrow">
              <a:avLst>
                <a:gd name="adj1" fmla="val 10533"/>
                <a:gd name="adj2" fmla="val 27795"/>
                <a:gd name="adj3" fmla="val 23840"/>
              </a:avLst>
            </a:prstGeom>
            <a:solidFill>
              <a:srgbClr val="0033CC"/>
            </a:solidFill>
            <a:ln w="9525" cap="flat" cmpd="sng" algn="ctr">
              <a:solidFill>
                <a:srgbClr val="0033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nl-NL" sz="4400" b="0" i="0" u="none" strike="noStrike" cap="none" normalizeH="0" baseline="0" smtClean="0">
                <a:ln>
                  <a:noFill/>
                </a:ln>
                <a:solidFill>
                  <a:srgbClr val="0033CC"/>
                </a:solidFill>
                <a:effectLst/>
                <a:latin typeface="Calibri" pitchFamily="34" charset="0"/>
              </a:endParaRPr>
            </a:p>
          </p:txBody>
        </p:sp>
        <p:sp>
          <p:nvSpPr>
            <p:cNvPr id="8" name="Rechteraccolade 7"/>
            <p:cNvSpPr/>
            <p:nvPr/>
          </p:nvSpPr>
          <p:spPr bwMode="auto">
            <a:xfrm>
              <a:off x="7286250" y="4538608"/>
              <a:ext cx="360040" cy="1754326"/>
            </a:xfrm>
            <a:prstGeom prst="rightBrace">
              <a:avLst>
                <a:gd name="adj1" fmla="val 8333"/>
                <a:gd name="adj2" fmla="val 50814"/>
              </a:avLst>
            </a:prstGeom>
            <a:noFill/>
            <a:ln w="19050" cap="flat" cmpd="sng" algn="ctr">
              <a:solidFill>
                <a:srgbClr val="0033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nl-NL" sz="4400" b="0" i="0" u="none" strike="noStrike" cap="none" normalizeH="0" baseline="0" smtClean="0">
                <a:ln>
                  <a:noFill/>
                </a:ln>
                <a:solidFill>
                  <a:srgbClr val="0033CC"/>
                </a:solidFill>
                <a:effectLst/>
                <a:latin typeface="Calibri" pitchFamily="34" charset="0"/>
              </a:endParaRPr>
            </a:p>
          </p:txBody>
        </p:sp>
      </p:grpSp>
      <p:pic>
        <p:nvPicPr>
          <p:cNvPr id="5" name="Afbeelding 4"/>
          <p:cNvPicPr>
            <a:picLocks noChangeAspect="1"/>
          </p:cNvPicPr>
          <p:nvPr/>
        </p:nvPicPr>
        <p:blipFill rotWithShape="1">
          <a:blip r:embed="rId3"/>
          <a:srcRect l="52384"/>
          <a:stretch/>
        </p:blipFill>
        <p:spPr>
          <a:xfrm>
            <a:off x="5148064" y="2420888"/>
            <a:ext cx="3816424" cy="1484552"/>
          </a:xfrm>
          <a:prstGeom prst="rect">
            <a:avLst/>
          </a:prstGeom>
        </p:spPr>
      </p:pic>
    </p:spTree>
    <p:extLst>
      <p:ext uri="{BB962C8B-B14F-4D97-AF65-F5344CB8AC3E}">
        <p14:creationId xmlns:p14="http://schemas.microsoft.com/office/powerpoint/2010/main" val="82906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4"/>
          <p:cNvSpPr>
            <a:spLocks noChangeArrowheads="1"/>
          </p:cNvSpPr>
          <p:nvPr/>
        </p:nvSpPr>
        <p:spPr bwMode="auto">
          <a:xfrm>
            <a:off x="250825" y="125413"/>
            <a:ext cx="8229600" cy="1143000"/>
          </a:xfrm>
          <a:prstGeom prst="rect">
            <a:avLst/>
          </a:prstGeom>
          <a:noFill/>
          <a:ln w="9525">
            <a:noFill/>
            <a:miter lim="800000"/>
            <a:headEnd/>
            <a:tailEnd/>
          </a:ln>
          <a:effectLst/>
        </p:spPr>
        <p:txBody>
          <a:bodyPr anchor="ctr"/>
          <a:lstStyle/>
          <a:p>
            <a:r>
              <a:rPr lang="nl-NL" b="1" dirty="0" smtClean="0">
                <a:solidFill>
                  <a:srgbClr val="FF6600"/>
                </a:solidFill>
              </a:rPr>
              <a:t>Opdracht 3</a:t>
            </a:r>
            <a:endParaRPr lang="nl-NL" b="1" dirty="0">
              <a:solidFill>
                <a:srgbClr val="FF6600"/>
              </a:solidFill>
            </a:endParaRPr>
          </a:p>
        </p:txBody>
      </p:sp>
      <p:sp>
        <p:nvSpPr>
          <p:cNvPr id="45061" name="Rectangle 5"/>
          <p:cNvSpPr>
            <a:spLocks noChangeArrowheads="1"/>
          </p:cNvSpPr>
          <p:nvPr/>
        </p:nvSpPr>
        <p:spPr bwMode="auto">
          <a:xfrm>
            <a:off x="395288" y="1268413"/>
            <a:ext cx="8424862" cy="5113337"/>
          </a:xfrm>
          <a:prstGeom prst="rect">
            <a:avLst/>
          </a:prstGeom>
          <a:noFill/>
          <a:ln w="9525">
            <a:noFill/>
            <a:miter lim="800000"/>
            <a:headEnd/>
            <a:tailEnd/>
          </a:ln>
          <a:effectLst/>
        </p:spPr>
        <p:txBody>
          <a:bodyPr/>
          <a:lstStyle/>
          <a:p>
            <a:pPr algn="l">
              <a:lnSpc>
                <a:spcPct val="80000"/>
              </a:lnSpc>
              <a:spcBef>
                <a:spcPct val="20000"/>
              </a:spcBef>
            </a:pPr>
            <a:r>
              <a:rPr lang="nl-NL" sz="2800" dirty="0">
                <a:solidFill>
                  <a:schemeClr val="tx1"/>
                </a:solidFill>
              </a:rPr>
              <a:t>In studies of the </a:t>
            </a:r>
            <a:r>
              <a:rPr lang="nl-NL" sz="2800" dirty="0" err="1">
                <a:solidFill>
                  <a:schemeClr val="tx1"/>
                </a:solidFill>
              </a:rPr>
              <a:t>aminoacid</a:t>
            </a:r>
            <a:r>
              <a:rPr lang="nl-NL" sz="2800" dirty="0">
                <a:solidFill>
                  <a:schemeClr val="tx1"/>
                </a:solidFill>
              </a:rPr>
              <a:t> </a:t>
            </a:r>
            <a:r>
              <a:rPr lang="nl-NL" sz="2800" dirty="0" err="1">
                <a:solidFill>
                  <a:schemeClr val="tx1"/>
                </a:solidFill>
              </a:rPr>
              <a:t>sequence</a:t>
            </a:r>
            <a:r>
              <a:rPr lang="nl-NL" sz="2800" dirty="0">
                <a:solidFill>
                  <a:schemeClr val="tx1"/>
                </a:solidFill>
              </a:rPr>
              <a:t> of wildtype and mutant </a:t>
            </a:r>
            <a:r>
              <a:rPr lang="nl-NL" sz="2800" dirty="0" err="1">
                <a:solidFill>
                  <a:schemeClr val="tx1"/>
                </a:solidFill>
              </a:rPr>
              <a:t>forms</a:t>
            </a:r>
            <a:r>
              <a:rPr lang="nl-NL" sz="2800" dirty="0">
                <a:solidFill>
                  <a:schemeClr val="tx1"/>
                </a:solidFill>
              </a:rPr>
              <a:t> of </a:t>
            </a:r>
            <a:r>
              <a:rPr lang="nl-NL" sz="2800" dirty="0" err="1">
                <a:solidFill>
                  <a:schemeClr val="tx1"/>
                </a:solidFill>
              </a:rPr>
              <a:t>tryptophan</a:t>
            </a:r>
            <a:r>
              <a:rPr lang="nl-NL" sz="2800" dirty="0">
                <a:solidFill>
                  <a:schemeClr val="tx1"/>
                </a:solidFill>
              </a:rPr>
              <a:t> </a:t>
            </a:r>
            <a:r>
              <a:rPr lang="nl-NL" sz="2800" dirty="0" err="1">
                <a:solidFill>
                  <a:schemeClr val="tx1"/>
                </a:solidFill>
              </a:rPr>
              <a:t>synthetase</a:t>
            </a:r>
            <a:r>
              <a:rPr lang="nl-NL" sz="2800" dirty="0">
                <a:solidFill>
                  <a:schemeClr val="tx1"/>
                </a:solidFill>
              </a:rPr>
              <a:t> in </a:t>
            </a:r>
            <a:r>
              <a:rPr lang="nl-NL" sz="2800" i="1" dirty="0">
                <a:solidFill>
                  <a:schemeClr val="tx1"/>
                </a:solidFill>
              </a:rPr>
              <a:t>E. </a:t>
            </a:r>
            <a:r>
              <a:rPr lang="nl-NL" sz="2800" i="1" dirty="0" err="1">
                <a:solidFill>
                  <a:schemeClr val="tx1"/>
                </a:solidFill>
              </a:rPr>
              <a:t>coli</a:t>
            </a:r>
            <a:r>
              <a:rPr lang="nl-NL" sz="2800" dirty="0">
                <a:solidFill>
                  <a:schemeClr val="tx1"/>
                </a:solidFill>
              </a:rPr>
              <a:t>, the </a:t>
            </a:r>
            <a:r>
              <a:rPr lang="nl-NL" sz="2800" dirty="0" err="1">
                <a:solidFill>
                  <a:schemeClr val="tx1"/>
                </a:solidFill>
              </a:rPr>
              <a:t>following</a:t>
            </a:r>
            <a:r>
              <a:rPr lang="nl-NL" sz="2800" dirty="0">
                <a:solidFill>
                  <a:schemeClr val="tx1"/>
                </a:solidFill>
              </a:rPr>
              <a:t> </a:t>
            </a:r>
            <a:r>
              <a:rPr lang="nl-NL" sz="2800" dirty="0" err="1">
                <a:solidFill>
                  <a:schemeClr val="tx1"/>
                </a:solidFill>
              </a:rPr>
              <a:t>changes</a:t>
            </a:r>
            <a:r>
              <a:rPr lang="nl-NL" sz="2800" dirty="0">
                <a:solidFill>
                  <a:schemeClr val="tx1"/>
                </a:solidFill>
              </a:rPr>
              <a:t> have been </a:t>
            </a:r>
            <a:r>
              <a:rPr lang="nl-NL" sz="2800" dirty="0" err="1">
                <a:solidFill>
                  <a:schemeClr val="tx1"/>
                </a:solidFill>
              </a:rPr>
              <a:t>observed</a:t>
            </a:r>
            <a:r>
              <a:rPr lang="nl-NL" sz="2800" dirty="0">
                <a:solidFill>
                  <a:schemeClr val="tx1"/>
                </a:solidFill>
              </a:rPr>
              <a:t>. </a:t>
            </a:r>
          </a:p>
          <a:p>
            <a:pPr algn="l">
              <a:lnSpc>
                <a:spcPct val="80000"/>
              </a:lnSpc>
              <a:spcBef>
                <a:spcPct val="20000"/>
              </a:spcBef>
            </a:pPr>
            <a:endParaRPr lang="nl-NL" sz="2800" dirty="0">
              <a:solidFill>
                <a:schemeClr val="tx1"/>
              </a:solidFill>
            </a:endParaRPr>
          </a:p>
          <a:p>
            <a:pPr algn="l">
              <a:lnSpc>
                <a:spcPct val="80000"/>
              </a:lnSpc>
              <a:spcBef>
                <a:spcPct val="20000"/>
              </a:spcBef>
            </a:pPr>
            <a:endParaRPr lang="nl-NL" sz="2800" dirty="0">
              <a:solidFill>
                <a:schemeClr val="tx1"/>
              </a:solidFill>
            </a:endParaRPr>
          </a:p>
          <a:p>
            <a:pPr algn="l">
              <a:lnSpc>
                <a:spcPct val="80000"/>
              </a:lnSpc>
              <a:spcBef>
                <a:spcPct val="20000"/>
              </a:spcBef>
            </a:pPr>
            <a:endParaRPr lang="nl-NL" sz="2800" dirty="0">
              <a:solidFill>
                <a:schemeClr val="tx1"/>
              </a:solidFill>
            </a:endParaRPr>
          </a:p>
          <a:p>
            <a:pPr algn="l">
              <a:lnSpc>
                <a:spcPct val="80000"/>
              </a:lnSpc>
              <a:spcBef>
                <a:spcPct val="20000"/>
              </a:spcBef>
            </a:pPr>
            <a:endParaRPr lang="nl-NL" sz="2800" dirty="0">
              <a:solidFill>
                <a:schemeClr val="tx1"/>
              </a:solidFill>
            </a:endParaRPr>
          </a:p>
          <a:p>
            <a:pPr algn="l">
              <a:lnSpc>
                <a:spcPct val="80000"/>
              </a:lnSpc>
              <a:spcBef>
                <a:spcPct val="20000"/>
              </a:spcBef>
            </a:pPr>
            <a:endParaRPr lang="nl-NL" sz="2800" dirty="0">
              <a:solidFill>
                <a:schemeClr val="tx1"/>
              </a:solidFill>
            </a:endParaRPr>
          </a:p>
          <a:p>
            <a:pPr algn="l">
              <a:lnSpc>
                <a:spcPct val="80000"/>
              </a:lnSpc>
              <a:spcBef>
                <a:spcPct val="20000"/>
              </a:spcBef>
            </a:pPr>
            <a:endParaRPr lang="nl-NL" sz="2800" dirty="0">
              <a:solidFill>
                <a:schemeClr val="tx1"/>
              </a:solidFill>
            </a:endParaRPr>
          </a:p>
          <a:p>
            <a:pPr algn="l">
              <a:lnSpc>
                <a:spcPct val="80000"/>
              </a:lnSpc>
              <a:spcBef>
                <a:spcPct val="20000"/>
              </a:spcBef>
            </a:pPr>
            <a:endParaRPr lang="nl-NL" sz="2800" dirty="0">
              <a:solidFill>
                <a:schemeClr val="tx1"/>
              </a:solidFill>
            </a:endParaRPr>
          </a:p>
          <a:p>
            <a:pPr algn="l">
              <a:lnSpc>
                <a:spcPct val="80000"/>
              </a:lnSpc>
              <a:spcBef>
                <a:spcPct val="20000"/>
              </a:spcBef>
            </a:pPr>
            <a:r>
              <a:rPr lang="nl-NL" sz="2800" dirty="0" err="1">
                <a:solidFill>
                  <a:schemeClr val="tx1"/>
                </a:solidFill>
              </a:rPr>
              <a:t>Determine</a:t>
            </a:r>
            <a:r>
              <a:rPr lang="nl-NL" sz="2800" dirty="0">
                <a:solidFill>
                  <a:schemeClr val="tx1"/>
                </a:solidFill>
              </a:rPr>
              <a:t> a set of triplet codes in </a:t>
            </a:r>
            <a:r>
              <a:rPr lang="nl-NL" sz="2800" dirty="0" err="1">
                <a:solidFill>
                  <a:schemeClr val="tx1"/>
                </a:solidFill>
              </a:rPr>
              <a:t>which</a:t>
            </a:r>
            <a:r>
              <a:rPr lang="nl-NL" sz="2800" dirty="0">
                <a:solidFill>
                  <a:schemeClr val="tx1"/>
                </a:solidFill>
              </a:rPr>
              <a:t> </a:t>
            </a:r>
            <a:r>
              <a:rPr lang="nl-NL" sz="2800" u="sng" dirty="0" err="1">
                <a:solidFill>
                  <a:schemeClr val="tx1"/>
                </a:solidFill>
              </a:rPr>
              <a:t>only</a:t>
            </a:r>
            <a:r>
              <a:rPr lang="nl-NL" sz="2800" u="sng" dirty="0">
                <a:solidFill>
                  <a:schemeClr val="tx1"/>
                </a:solidFill>
              </a:rPr>
              <a:t> </a:t>
            </a:r>
            <a:r>
              <a:rPr lang="nl-NL" sz="2800" u="sng" dirty="0" smtClean="0">
                <a:solidFill>
                  <a:schemeClr val="tx1"/>
                </a:solidFill>
              </a:rPr>
              <a:t>single </a:t>
            </a:r>
            <a:r>
              <a:rPr lang="nl-NL" sz="2800" u="sng" dirty="0">
                <a:solidFill>
                  <a:schemeClr val="tx1"/>
                </a:solidFill>
              </a:rPr>
              <a:t>nucleotide </a:t>
            </a:r>
            <a:r>
              <a:rPr lang="nl-NL" sz="2800" u="sng" dirty="0" smtClean="0">
                <a:solidFill>
                  <a:schemeClr val="tx1"/>
                </a:solidFill>
              </a:rPr>
              <a:t>changes </a:t>
            </a:r>
            <a:r>
              <a:rPr lang="nl-NL" sz="2800" dirty="0" err="1">
                <a:solidFill>
                  <a:schemeClr val="tx1"/>
                </a:solidFill>
              </a:rPr>
              <a:t>produces</a:t>
            </a:r>
            <a:r>
              <a:rPr lang="nl-NL" sz="2800" dirty="0">
                <a:solidFill>
                  <a:schemeClr val="tx1"/>
                </a:solidFill>
              </a:rPr>
              <a:t> </a:t>
            </a:r>
            <a:r>
              <a:rPr lang="nl-NL" sz="2800" dirty="0" err="1">
                <a:solidFill>
                  <a:schemeClr val="tx1"/>
                </a:solidFill>
              </a:rPr>
              <a:t>each</a:t>
            </a:r>
            <a:r>
              <a:rPr lang="nl-NL" sz="2800" dirty="0">
                <a:solidFill>
                  <a:schemeClr val="tx1"/>
                </a:solidFill>
              </a:rPr>
              <a:t> </a:t>
            </a:r>
            <a:r>
              <a:rPr lang="nl-NL" sz="2800" dirty="0" err="1">
                <a:solidFill>
                  <a:schemeClr val="tx1"/>
                </a:solidFill>
              </a:rPr>
              <a:t>aminoacid</a:t>
            </a:r>
            <a:r>
              <a:rPr lang="nl-NL" sz="2800" dirty="0">
                <a:solidFill>
                  <a:schemeClr val="tx1"/>
                </a:solidFill>
              </a:rPr>
              <a:t> change.</a:t>
            </a:r>
          </a:p>
        </p:txBody>
      </p:sp>
      <p:grpSp>
        <p:nvGrpSpPr>
          <p:cNvPr id="45073" name="Group 17"/>
          <p:cNvGrpSpPr>
            <a:grpSpLocks/>
          </p:cNvGrpSpPr>
          <p:nvPr/>
        </p:nvGrpSpPr>
        <p:grpSpPr bwMode="auto">
          <a:xfrm>
            <a:off x="323850" y="2430463"/>
            <a:ext cx="4968875" cy="2654300"/>
            <a:chOff x="204" y="1448"/>
            <a:chExt cx="3130" cy="1672"/>
          </a:xfrm>
        </p:grpSpPr>
        <p:sp>
          <p:nvSpPr>
            <p:cNvPr id="45063" name="Line 7"/>
            <p:cNvSpPr>
              <a:spLocks noChangeShapeType="1"/>
            </p:cNvSpPr>
            <p:nvPr/>
          </p:nvSpPr>
          <p:spPr bwMode="auto">
            <a:xfrm flipV="1">
              <a:off x="975" y="1979"/>
              <a:ext cx="590" cy="362"/>
            </a:xfrm>
            <a:prstGeom prst="line">
              <a:avLst/>
            </a:prstGeom>
            <a:noFill/>
            <a:ln w="9525">
              <a:solidFill>
                <a:schemeClr val="tx1"/>
              </a:solidFill>
              <a:round/>
              <a:headEnd/>
              <a:tailEnd type="triangle" w="med" len="med"/>
            </a:ln>
            <a:effectLst/>
          </p:spPr>
          <p:txBody>
            <a:bodyPr/>
            <a:lstStyle/>
            <a:p>
              <a:endParaRPr lang="nl-NL"/>
            </a:p>
          </p:txBody>
        </p:sp>
        <p:sp>
          <p:nvSpPr>
            <p:cNvPr id="45064" name="Line 8"/>
            <p:cNvSpPr>
              <a:spLocks noChangeShapeType="1"/>
            </p:cNvSpPr>
            <p:nvPr/>
          </p:nvSpPr>
          <p:spPr bwMode="auto">
            <a:xfrm>
              <a:off x="975" y="2478"/>
              <a:ext cx="590" cy="453"/>
            </a:xfrm>
            <a:prstGeom prst="line">
              <a:avLst/>
            </a:prstGeom>
            <a:noFill/>
            <a:ln w="9525">
              <a:solidFill>
                <a:schemeClr val="tx1"/>
              </a:solidFill>
              <a:round/>
              <a:headEnd/>
              <a:tailEnd type="triangle" w="med" len="med"/>
            </a:ln>
            <a:effectLst/>
          </p:spPr>
          <p:txBody>
            <a:bodyPr/>
            <a:lstStyle/>
            <a:p>
              <a:endParaRPr lang="nl-NL"/>
            </a:p>
          </p:txBody>
        </p:sp>
        <p:sp>
          <p:nvSpPr>
            <p:cNvPr id="45065" name="Line 9"/>
            <p:cNvSpPr>
              <a:spLocks noChangeShapeType="1"/>
            </p:cNvSpPr>
            <p:nvPr/>
          </p:nvSpPr>
          <p:spPr bwMode="auto">
            <a:xfrm flipV="1">
              <a:off x="2109" y="1616"/>
              <a:ext cx="590" cy="226"/>
            </a:xfrm>
            <a:prstGeom prst="line">
              <a:avLst/>
            </a:prstGeom>
            <a:noFill/>
            <a:ln w="9525">
              <a:solidFill>
                <a:schemeClr val="tx1"/>
              </a:solidFill>
              <a:round/>
              <a:headEnd/>
              <a:tailEnd type="triangle" w="med" len="med"/>
            </a:ln>
            <a:effectLst/>
          </p:spPr>
          <p:txBody>
            <a:bodyPr/>
            <a:lstStyle/>
            <a:p>
              <a:endParaRPr lang="nl-NL"/>
            </a:p>
          </p:txBody>
        </p:sp>
        <p:sp>
          <p:nvSpPr>
            <p:cNvPr id="45066" name="Line 10"/>
            <p:cNvSpPr>
              <a:spLocks noChangeShapeType="1"/>
            </p:cNvSpPr>
            <p:nvPr/>
          </p:nvSpPr>
          <p:spPr bwMode="auto">
            <a:xfrm>
              <a:off x="2109" y="1888"/>
              <a:ext cx="590" cy="0"/>
            </a:xfrm>
            <a:prstGeom prst="line">
              <a:avLst/>
            </a:prstGeom>
            <a:noFill/>
            <a:ln w="9525">
              <a:solidFill>
                <a:schemeClr val="tx1"/>
              </a:solidFill>
              <a:round/>
              <a:headEnd/>
              <a:tailEnd type="triangle" w="med" len="med"/>
            </a:ln>
            <a:effectLst/>
          </p:spPr>
          <p:txBody>
            <a:bodyPr/>
            <a:lstStyle/>
            <a:p>
              <a:endParaRPr lang="nl-NL"/>
            </a:p>
          </p:txBody>
        </p:sp>
        <p:sp>
          <p:nvSpPr>
            <p:cNvPr id="45067" name="Line 11"/>
            <p:cNvSpPr>
              <a:spLocks noChangeShapeType="1"/>
            </p:cNvSpPr>
            <p:nvPr/>
          </p:nvSpPr>
          <p:spPr bwMode="auto">
            <a:xfrm>
              <a:off x="2109" y="1979"/>
              <a:ext cx="590" cy="181"/>
            </a:xfrm>
            <a:prstGeom prst="line">
              <a:avLst/>
            </a:prstGeom>
            <a:noFill/>
            <a:ln w="9525">
              <a:solidFill>
                <a:schemeClr val="tx1"/>
              </a:solidFill>
              <a:round/>
              <a:headEnd/>
              <a:tailEnd type="triangle" w="med" len="med"/>
            </a:ln>
            <a:effectLst/>
          </p:spPr>
          <p:txBody>
            <a:bodyPr/>
            <a:lstStyle/>
            <a:p>
              <a:endParaRPr lang="nl-NL"/>
            </a:p>
          </p:txBody>
        </p:sp>
        <p:sp>
          <p:nvSpPr>
            <p:cNvPr id="45068" name="Line 12"/>
            <p:cNvSpPr>
              <a:spLocks noChangeShapeType="1"/>
            </p:cNvSpPr>
            <p:nvPr/>
          </p:nvSpPr>
          <p:spPr bwMode="auto">
            <a:xfrm flipV="1">
              <a:off x="2064" y="2704"/>
              <a:ext cx="635" cy="227"/>
            </a:xfrm>
            <a:prstGeom prst="line">
              <a:avLst/>
            </a:prstGeom>
            <a:noFill/>
            <a:ln w="9525">
              <a:solidFill>
                <a:schemeClr val="tx1"/>
              </a:solidFill>
              <a:round/>
              <a:headEnd/>
              <a:tailEnd type="triangle" w="med" len="med"/>
            </a:ln>
            <a:effectLst/>
          </p:spPr>
          <p:txBody>
            <a:bodyPr/>
            <a:lstStyle/>
            <a:p>
              <a:endParaRPr lang="nl-NL"/>
            </a:p>
          </p:txBody>
        </p:sp>
        <p:sp>
          <p:nvSpPr>
            <p:cNvPr id="45069" name="Line 13"/>
            <p:cNvSpPr>
              <a:spLocks noChangeShapeType="1"/>
            </p:cNvSpPr>
            <p:nvPr/>
          </p:nvSpPr>
          <p:spPr bwMode="auto">
            <a:xfrm>
              <a:off x="2064" y="2976"/>
              <a:ext cx="635" cy="0"/>
            </a:xfrm>
            <a:prstGeom prst="line">
              <a:avLst/>
            </a:prstGeom>
            <a:noFill/>
            <a:ln w="9525">
              <a:solidFill>
                <a:schemeClr val="tx1"/>
              </a:solidFill>
              <a:round/>
              <a:headEnd/>
              <a:tailEnd type="triangle" w="med" len="med"/>
            </a:ln>
            <a:effectLst/>
          </p:spPr>
          <p:txBody>
            <a:bodyPr/>
            <a:lstStyle/>
            <a:p>
              <a:endParaRPr lang="nl-NL"/>
            </a:p>
          </p:txBody>
        </p:sp>
        <p:sp>
          <p:nvSpPr>
            <p:cNvPr id="45072" name="Text Box 16"/>
            <p:cNvSpPr txBox="1">
              <a:spLocks noChangeArrowheads="1"/>
            </p:cNvSpPr>
            <p:nvPr/>
          </p:nvSpPr>
          <p:spPr bwMode="auto">
            <a:xfrm>
              <a:off x="204" y="1448"/>
              <a:ext cx="3130" cy="1672"/>
            </a:xfrm>
            <a:prstGeom prst="rect">
              <a:avLst/>
            </a:prstGeom>
            <a:noFill/>
            <a:ln w="9525" algn="ctr">
              <a:noFill/>
              <a:miter lim="800000"/>
              <a:headEnd/>
              <a:tailEnd/>
            </a:ln>
            <a:effectLst/>
          </p:spPr>
          <p:txBody>
            <a:bodyPr>
              <a:spAutoFit/>
            </a:bodyPr>
            <a:lstStyle/>
            <a:p>
              <a:r>
                <a:rPr lang="nl-NL" sz="2800">
                  <a:solidFill>
                    <a:schemeClr val="tx1"/>
                  </a:solidFill>
                </a:rPr>
                <a:t>				Thr</a:t>
              </a:r>
            </a:p>
            <a:p>
              <a:r>
                <a:rPr lang="nl-NL" sz="2800">
                  <a:solidFill>
                    <a:schemeClr val="tx1"/>
                  </a:solidFill>
                </a:rPr>
                <a:t>		Arg		Ser</a:t>
              </a:r>
            </a:p>
            <a:p>
              <a:r>
                <a:rPr lang="nl-NL" sz="2800">
                  <a:solidFill>
                    <a:schemeClr val="tx1"/>
                  </a:solidFill>
                </a:rPr>
                <a:t>				Ileu</a:t>
              </a:r>
            </a:p>
            <a:p>
              <a:r>
                <a:rPr lang="nl-NL" sz="2800">
                  <a:solidFill>
                    <a:schemeClr val="tx1"/>
                  </a:solidFill>
                </a:rPr>
                <a:t>Gly				</a:t>
              </a:r>
            </a:p>
            <a:p>
              <a:r>
                <a:rPr lang="nl-NL" sz="2800">
                  <a:solidFill>
                    <a:schemeClr val="tx1"/>
                  </a:solidFill>
                </a:rPr>
                <a:t>				Val</a:t>
              </a:r>
            </a:p>
            <a:p>
              <a:r>
                <a:rPr lang="nl-NL" sz="2800">
                  <a:solidFill>
                    <a:schemeClr val="tx1"/>
                  </a:solidFill>
                </a:rPr>
                <a:t>		Glu		Ala</a:t>
              </a:r>
              <a:endParaRPr lang="nl-NL" sz="2800"/>
            </a:p>
          </p:txBody>
        </p:sp>
      </p:grpSp>
    </p:spTree>
    <p:extLst>
      <p:ext uri="{BB962C8B-B14F-4D97-AF65-F5344CB8AC3E}">
        <p14:creationId xmlns:p14="http://schemas.microsoft.com/office/powerpoint/2010/main" val="3886005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a:xfrm>
            <a:off x="251520" y="1196578"/>
            <a:ext cx="802432" cy="5495465"/>
          </a:xfrm>
        </p:spPr>
        <p:txBody>
          <a:bodyPr vert="vert"/>
          <a:lstStyle/>
          <a:p>
            <a:r>
              <a:rPr lang="nl-NL" dirty="0">
                <a:solidFill>
                  <a:schemeClr val="tx1"/>
                </a:solidFill>
                <a:latin typeface="Calibri" pitchFamily="34" charset="0"/>
              </a:rPr>
              <a:t>DNA </a:t>
            </a:r>
            <a:r>
              <a:rPr lang="nl-NL" dirty="0">
                <a:solidFill>
                  <a:schemeClr val="tx1"/>
                </a:solidFill>
                <a:latin typeface="Calibri" pitchFamily="34" charset="0"/>
                <a:sym typeface="Wingdings" pitchFamily="2" charset="2"/>
              </a:rPr>
              <a:t> RNA  Eiwit</a:t>
            </a:r>
            <a:endParaRPr lang="nl-NL" dirty="0">
              <a:solidFill>
                <a:schemeClr val="tx1"/>
              </a:solidFill>
              <a:latin typeface="Calibri" pitchFamily="34" charset="0"/>
            </a:endParaRPr>
          </a:p>
        </p:txBody>
      </p:sp>
      <p:pic>
        <p:nvPicPr>
          <p:cNvPr id="26630" name="Picture 6" descr="14_01Figure-L"/>
          <p:cNvPicPr>
            <a:picLocks noGrp="1" noChangeAspect="1" noChangeArrowheads="1"/>
          </p:cNvPicPr>
          <p:nvPr>
            <p:ph sz="half" idx="1"/>
          </p:nvPr>
        </p:nvPicPr>
        <p:blipFill>
          <a:blip r:embed="rId2" cstate="print"/>
          <a:srcRect/>
          <a:stretch>
            <a:fillRect/>
          </a:stretch>
        </p:blipFill>
        <p:spPr>
          <a:xfrm>
            <a:off x="1370459" y="1102455"/>
            <a:ext cx="3057525" cy="5589588"/>
          </a:xfrm>
          <a:noFill/>
          <a:ln/>
        </p:spPr>
      </p:pic>
      <p:pic>
        <p:nvPicPr>
          <p:cNvPr id="26632" name="Picture 8" descr="01_09Figure-L"/>
          <p:cNvPicPr>
            <a:picLocks noGrp="1" noChangeAspect="1" noChangeArrowheads="1"/>
          </p:cNvPicPr>
          <p:nvPr>
            <p:ph sz="half" idx="2"/>
          </p:nvPr>
        </p:nvPicPr>
        <p:blipFill>
          <a:blip r:embed="rId3" cstate="print"/>
          <a:srcRect/>
          <a:stretch>
            <a:fillRect/>
          </a:stretch>
        </p:blipFill>
        <p:spPr>
          <a:xfrm>
            <a:off x="5004048" y="1340594"/>
            <a:ext cx="3341687" cy="5373688"/>
          </a:xfrm>
          <a:noFill/>
          <a:ln/>
        </p:spPr>
      </p:pic>
      <p:sp>
        <p:nvSpPr>
          <p:cNvPr id="5" name="Rectangle 4"/>
          <p:cNvSpPr txBox="1">
            <a:spLocks noChangeArrowheads="1"/>
          </p:cNvSpPr>
          <p:nvPr/>
        </p:nvSpPr>
        <p:spPr bwMode="auto">
          <a:xfrm>
            <a:off x="403920" y="269032"/>
            <a:ext cx="8200528" cy="56768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nl-NL" kern="0" dirty="0" smtClean="0">
                <a:solidFill>
                  <a:srgbClr val="FF6600"/>
                </a:solidFill>
                <a:latin typeface="Calibri" pitchFamily="34" charset="0"/>
              </a:rPr>
              <a:t>Het centrale dogma</a:t>
            </a:r>
            <a:endParaRPr lang="nl-NL" kern="0" dirty="0">
              <a:solidFill>
                <a:srgbClr val="FF6600"/>
              </a:solidFill>
              <a:latin typeface="Calibri" pitchFamily="34" charset="0"/>
            </a:endParaRPr>
          </a:p>
        </p:txBody>
      </p:sp>
      <p:sp>
        <p:nvSpPr>
          <p:cNvPr id="6" name="Tekstvak 5"/>
          <p:cNvSpPr txBox="1"/>
          <p:nvPr/>
        </p:nvSpPr>
        <p:spPr>
          <a:xfrm>
            <a:off x="1083047" y="6453336"/>
            <a:ext cx="936104" cy="323165"/>
          </a:xfrm>
          <a:prstGeom prst="rect">
            <a:avLst/>
          </a:prstGeom>
          <a:noFill/>
        </p:spPr>
        <p:txBody>
          <a:bodyPr wrap="square" rtlCol="0">
            <a:spAutoFit/>
          </a:bodyPr>
          <a:lstStyle/>
          <a:p>
            <a:r>
              <a:rPr lang="nl-NL" sz="1500" dirty="0" smtClean="0">
                <a:solidFill>
                  <a:schemeClr val="tx1"/>
                </a:solidFill>
              </a:rPr>
              <a:t>Fig. 13.1</a:t>
            </a:r>
            <a:endParaRPr lang="nl-NL" sz="15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250825" y="125413"/>
            <a:ext cx="8229600" cy="1143000"/>
          </a:xfrm>
          <a:prstGeom prst="rect">
            <a:avLst/>
          </a:prstGeom>
          <a:noFill/>
          <a:ln w="9525">
            <a:noFill/>
            <a:miter lim="800000"/>
            <a:headEnd/>
            <a:tailEnd/>
          </a:ln>
          <a:effectLst/>
        </p:spPr>
        <p:txBody>
          <a:bodyPr anchor="ctr"/>
          <a:lstStyle/>
          <a:p>
            <a:r>
              <a:rPr lang="nl-NL" b="1" dirty="0" smtClean="0">
                <a:solidFill>
                  <a:srgbClr val="FF6600"/>
                </a:solidFill>
              </a:rPr>
              <a:t>Opdracht 3</a:t>
            </a:r>
            <a:endParaRPr lang="nl-NL" b="1" dirty="0">
              <a:solidFill>
                <a:srgbClr val="FF6600"/>
              </a:solidFill>
            </a:endParaRPr>
          </a:p>
        </p:txBody>
      </p:sp>
      <p:pic>
        <p:nvPicPr>
          <p:cNvPr id="8" name="Afbeelding 7"/>
          <p:cNvPicPr>
            <a:picLocks noChangeAspect="1"/>
          </p:cNvPicPr>
          <p:nvPr/>
        </p:nvPicPr>
        <p:blipFill>
          <a:blip r:embed="rId2"/>
          <a:stretch>
            <a:fillRect/>
          </a:stretch>
        </p:blipFill>
        <p:spPr>
          <a:xfrm>
            <a:off x="683568" y="1391368"/>
            <a:ext cx="8171002" cy="5466632"/>
          </a:xfrm>
          <a:prstGeom prst="rect">
            <a:avLst/>
          </a:prstGeom>
        </p:spPr>
      </p:pic>
    </p:spTree>
    <p:extLst>
      <p:ext uri="{BB962C8B-B14F-4D97-AF65-F5344CB8AC3E}">
        <p14:creationId xmlns:p14="http://schemas.microsoft.com/office/powerpoint/2010/main" val="19966926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7504" y="172368"/>
            <a:ext cx="8928992" cy="1143000"/>
          </a:xfrm>
        </p:spPr>
        <p:txBody>
          <a:bodyPr/>
          <a:lstStyle/>
          <a:p>
            <a:r>
              <a:rPr lang="nl-NL" sz="3900" b="1" dirty="0" smtClean="0">
                <a:solidFill>
                  <a:srgbClr val="FF6600"/>
                </a:solidFill>
                <a:latin typeface="Calibri" pitchFamily="34" charset="0"/>
              </a:rPr>
              <a:t>De genetische code is (bijna) universeel:</a:t>
            </a:r>
            <a:br>
              <a:rPr lang="nl-NL" sz="3900" b="1" dirty="0" smtClean="0">
                <a:solidFill>
                  <a:srgbClr val="FF6600"/>
                </a:solidFill>
                <a:latin typeface="Calibri" pitchFamily="34" charset="0"/>
              </a:rPr>
            </a:br>
            <a:r>
              <a:rPr lang="nl-NL" sz="3000" b="1" dirty="0" smtClean="0">
                <a:solidFill>
                  <a:srgbClr val="FF6600"/>
                </a:solidFill>
                <a:latin typeface="Calibri" pitchFamily="34" charset="0"/>
              </a:rPr>
              <a:t>Uitzondering 1: andere codes in specifieke bronnen</a:t>
            </a:r>
            <a:endParaRPr lang="nl-NL" sz="3000" b="1" dirty="0">
              <a:solidFill>
                <a:srgbClr val="FF6600"/>
              </a:solidFill>
              <a:latin typeface="Calibri" pitchFamily="34" charset="0"/>
            </a:endParaRPr>
          </a:p>
        </p:txBody>
      </p:sp>
      <p:sp>
        <p:nvSpPr>
          <p:cNvPr id="39939" name="Rectangle 3"/>
          <p:cNvSpPr>
            <a:spLocks noGrp="1" noChangeArrowheads="1"/>
          </p:cNvSpPr>
          <p:nvPr>
            <p:ph type="body" sz="half" idx="1"/>
          </p:nvPr>
        </p:nvSpPr>
        <p:spPr>
          <a:xfrm>
            <a:off x="395536" y="1335113"/>
            <a:ext cx="8229600" cy="1541463"/>
          </a:xfrm>
        </p:spPr>
        <p:txBody>
          <a:bodyPr/>
          <a:lstStyle/>
          <a:p>
            <a:r>
              <a:rPr lang="nl-NL" sz="2400" dirty="0">
                <a:latin typeface="Calibri" pitchFamily="34" charset="0"/>
              </a:rPr>
              <a:t>De code is universeel voor zowel prokaryoten als eukaryoten, behoudens uitzonderingen </a:t>
            </a:r>
            <a:r>
              <a:rPr lang="nl-NL" sz="2400" dirty="0" smtClean="0">
                <a:latin typeface="Calibri" pitchFamily="34" charset="0"/>
                <a:sym typeface="Wingdings" panose="05000000000000000000" pitchFamily="2" charset="2"/>
              </a:rPr>
              <a:t> aantal </a:t>
            </a:r>
            <a:r>
              <a:rPr lang="nl-NL" sz="2400" dirty="0" smtClean="0">
                <a:latin typeface="Calibri" pitchFamily="34" charset="0"/>
              </a:rPr>
              <a:t>specifieke codes en bronnen</a:t>
            </a:r>
            <a:endParaRPr lang="nl-NL" sz="2400" dirty="0">
              <a:latin typeface="Calibri" pitchFamily="34" charset="0"/>
            </a:endParaRPr>
          </a:p>
        </p:txBody>
      </p:sp>
      <p:pic>
        <p:nvPicPr>
          <p:cNvPr id="2" name="Afbeelding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1720" y="2492895"/>
            <a:ext cx="5583458" cy="4194743"/>
          </a:xfrm>
          <a:prstGeom prst="rect">
            <a:avLst/>
          </a:prstGeom>
        </p:spPr>
      </p:pic>
    </p:spTree>
    <p:extLst>
      <p:ext uri="{BB962C8B-B14F-4D97-AF65-F5344CB8AC3E}">
        <p14:creationId xmlns:p14="http://schemas.microsoft.com/office/powerpoint/2010/main" val="6792548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6"/>
          <p:cNvSpPr>
            <a:spLocks noGrp="1" noChangeArrowheads="1"/>
          </p:cNvSpPr>
          <p:nvPr>
            <p:ph type="title"/>
          </p:nvPr>
        </p:nvSpPr>
        <p:spPr>
          <a:xfrm>
            <a:off x="107504" y="188640"/>
            <a:ext cx="8928992" cy="908050"/>
          </a:xfrm>
        </p:spPr>
        <p:txBody>
          <a:bodyPr/>
          <a:lstStyle/>
          <a:p>
            <a:r>
              <a:rPr lang="nl-NL" sz="3900" b="1" dirty="0">
                <a:solidFill>
                  <a:srgbClr val="FF6600"/>
                </a:solidFill>
                <a:latin typeface="Calibri" pitchFamily="34" charset="0"/>
              </a:rPr>
              <a:t>De genetische code is (bijna) universeel:</a:t>
            </a:r>
            <a:br>
              <a:rPr lang="nl-NL" sz="3900" b="1" dirty="0">
                <a:solidFill>
                  <a:srgbClr val="FF6600"/>
                </a:solidFill>
                <a:latin typeface="Calibri" pitchFamily="34" charset="0"/>
              </a:rPr>
            </a:br>
            <a:r>
              <a:rPr lang="nl-NL" sz="3000" b="1" dirty="0">
                <a:solidFill>
                  <a:srgbClr val="FF6600"/>
                </a:solidFill>
                <a:latin typeface="Calibri" pitchFamily="34" charset="0"/>
              </a:rPr>
              <a:t>Uitzondering </a:t>
            </a:r>
            <a:r>
              <a:rPr lang="nl-NL" sz="3000" b="1" dirty="0" smtClean="0">
                <a:solidFill>
                  <a:srgbClr val="FF6600"/>
                </a:solidFill>
                <a:latin typeface="Calibri" pitchFamily="34" charset="0"/>
              </a:rPr>
              <a:t>2: (Non)-overlapping </a:t>
            </a:r>
            <a:r>
              <a:rPr lang="nl-NL" sz="3000" b="1" dirty="0" err="1">
                <a:solidFill>
                  <a:srgbClr val="FF6600"/>
                </a:solidFill>
                <a:latin typeface="Calibri" pitchFamily="34" charset="0"/>
              </a:rPr>
              <a:t>genes</a:t>
            </a:r>
            <a:endParaRPr lang="nl-NL" sz="3000" b="1" dirty="0">
              <a:solidFill>
                <a:srgbClr val="FF6600"/>
              </a:solidFill>
              <a:latin typeface="Calibri" pitchFamily="34" charset="0"/>
            </a:endParaRPr>
          </a:p>
        </p:txBody>
      </p:sp>
      <p:sp>
        <p:nvSpPr>
          <p:cNvPr id="18435" name="Rectangle 3"/>
          <p:cNvSpPr>
            <a:spLocks noGrp="1" noChangeArrowheads="1"/>
          </p:cNvSpPr>
          <p:nvPr>
            <p:ph type="body" sz="half" idx="2"/>
          </p:nvPr>
        </p:nvSpPr>
        <p:spPr>
          <a:xfrm>
            <a:off x="663575" y="5157192"/>
            <a:ext cx="8480425" cy="1544638"/>
          </a:xfrm>
        </p:spPr>
        <p:txBody>
          <a:bodyPr/>
          <a:lstStyle/>
          <a:p>
            <a:r>
              <a:rPr lang="en-US" sz="2400" dirty="0">
                <a:latin typeface="Calibri" pitchFamily="34" charset="0"/>
              </a:rPr>
              <a:t>mRNA </a:t>
            </a:r>
            <a:r>
              <a:rPr lang="en-US" sz="2400" dirty="0" err="1">
                <a:latin typeface="Calibri" pitchFamily="34" charset="0"/>
              </a:rPr>
              <a:t>kan</a:t>
            </a:r>
            <a:r>
              <a:rPr lang="en-US" sz="2400" dirty="0">
                <a:latin typeface="Calibri" pitchFamily="34" charset="0"/>
              </a:rPr>
              <a:t> </a:t>
            </a:r>
            <a:r>
              <a:rPr lang="en-US" sz="2400" dirty="0" err="1">
                <a:latin typeface="Calibri" pitchFamily="34" charset="0"/>
              </a:rPr>
              <a:t>meerdere</a:t>
            </a:r>
            <a:r>
              <a:rPr lang="en-US" sz="2400" dirty="0">
                <a:latin typeface="Calibri" pitchFamily="34" charset="0"/>
              </a:rPr>
              <a:t> </a:t>
            </a:r>
            <a:r>
              <a:rPr lang="en-US" sz="2400" dirty="0" err="1" smtClean="0">
                <a:latin typeface="Calibri" pitchFamily="34" charset="0"/>
              </a:rPr>
              <a:t>translatie-initiatie</a:t>
            </a:r>
            <a:r>
              <a:rPr lang="en-US" sz="2400" dirty="0" smtClean="0">
                <a:latin typeface="Calibri" pitchFamily="34" charset="0"/>
              </a:rPr>
              <a:t> </a:t>
            </a:r>
            <a:r>
              <a:rPr lang="en-US" sz="2400" dirty="0" err="1">
                <a:latin typeface="Calibri" pitchFamily="34" charset="0"/>
              </a:rPr>
              <a:t>punten</a:t>
            </a:r>
            <a:r>
              <a:rPr lang="en-US" sz="2400" dirty="0">
                <a:latin typeface="Calibri" pitchFamily="34" charset="0"/>
              </a:rPr>
              <a:t> </a:t>
            </a:r>
            <a:r>
              <a:rPr lang="en-US" sz="2400" dirty="0" err="1">
                <a:latin typeface="Calibri" pitchFamily="34" charset="0"/>
              </a:rPr>
              <a:t>hebben</a:t>
            </a:r>
            <a:r>
              <a:rPr lang="en-US" sz="2400" dirty="0">
                <a:latin typeface="Calibri" pitchFamily="34" charset="0"/>
              </a:rPr>
              <a:t>. </a:t>
            </a:r>
          </a:p>
          <a:p>
            <a:r>
              <a:rPr lang="en-US" sz="2400" dirty="0" err="1" smtClean="0">
                <a:latin typeface="Calibri" pitchFamily="34" charset="0"/>
              </a:rPr>
              <a:t>Voordeel</a:t>
            </a:r>
            <a:r>
              <a:rPr lang="en-US" sz="2400" dirty="0" smtClean="0">
                <a:latin typeface="Calibri" pitchFamily="34" charset="0"/>
              </a:rPr>
              <a:t>: </a:t>
            </a:r>
            <a:r>
              <a:rPr lang="en-US" sz="2400" dirty="0" err="1" smtClean="0">
                <a:latin typeface="Calibri" pitchFamily="34" charset="0"/>
              </a:rPr>
              <a:t>Optimaal</a:t>
            </a:r>
            <a:r>
              <a:rPr lang="en-US" sz="2400" dirty="0" smtClean="0">
                <a:latin typeface="Calibri" pitchFamily="34" charset="0"/>
              </a:rPr>
              <a:t> </a:t>
            </a:r>
            <a:r>
              <a:rPr lang="en-US" sz="2400" dirty="0" err="1">
                <a:latin typeface="Calibri" pitchFamily="34" charset="0"/>
              </a:rPr>
              <a:t>gebruik</a:t>
            </a:r>
            <a:r>
              <a:rPr lang="en-US" sz="2400" dirty="0">
                <a:latin typeface="Calibri" pitchFamily="34" charset="0"/>
              </a:rPr>
              <a:t> van </a:t>
            </a:r>
            <a:r>
              <a:rPr lang="en-US" sz="2400" dirty="0" smtClean="0">
                <a:latin typeface="Calibri" pitchFamily="34" charset="0"/>
              </a:rPr>
              <a:t>DNA (</a:t>
            </a:r>
            <a:r>
              <a:rPr lang="en-US" sz="2400" dirty="0" err="1" smtClean="0">
                <a:latin typeface="Calibri" pitchFamily="34" charset="0"/>
              </a:rPr>
              <a:t>fagen</a:t>
            </a:r>
            <a:r>
              <a:rPr lang="en-US" sz="2400" dirty="0" smtClean="0">
                <a:latin typeface="Calibri" pitchFamily="34" charset="0"/>
              </a:rPr>
              <a:t>/</a:t>
            </a:r>
            <a:r>
              <a:rPr lang="en-US" sz="2400" dirty="0" err="1" smtClean="0">
                <a:latin typeface="Calibri" pitchFamily="34" charset="0"/>
              </a:rPr>
              <a:t>virussen</a:t>
            </a:r>
            <a:r>
              <a:rPr lang="en-US" sz="2400" dirty="0">
                <a:latin typeface="Calibri" pitchFamily="34" charset="0"/>
              </a:rPr>
              <a:t>)</a:t>
            </a:r>
          </a:p>
          <a:p>
            <a:r>
              <a:rPr lang="en-US" sz="2400" dirty="0" err="1">
                <a:latin typeface="Calibri" pitchFamily="34" charset="0"/>
              </a:rPr>
              <a:t>Nadeel</a:t>
            </a:r>
            <a:r>
              <a:rPr lang="en-US" sz="2400" dirty="0">
                <a:latin typeface="Calibri" pitchFamily="34" charset="0"/>
              </a:rPr>
              <a:t>: 1 </a:t>
            </a:r>
            <a:r>
              <a:rPr lang="en-US" sz="2400" dirty="0" err="1">
                <a:latin typeface="Calibri" pitchFamily="34" charset="0"/>
              </a:rPr>
              <a:t>mutatie</a:t>
            </a:r>
            <a:r>
              <a:rPr lang="en-US" sz="2400" dirty="0">
                <a:latin typeface="Calibri" pitchFamily="34" charset="0"/>
              </a:rPr>
              <a:t> </a:t>
            </a:r>
            <a:r>
              <a:rPr lang="en-US" sz="2400" dirty="0" err="1">
                <a:latin typeface="Calibri" pitchFamily="34" charset="0"/>
              </a:rPr>
              <a:t>beïnvloed</a:t>
            </a:r>
            <a:r>
              <a:rPr lang="en-US" sz="2400" dirty="0">
                <a:latin typeface="Calibri" pitchFamily="34" charset="0"/>
              </a:rPr>
              <a:t> </a:t>
            </a:r>
            <a:r>
              <a:rPr lang="en-US" sz="2400" dirty="0" err="1">
                <a:latin typeface="Calibri" pitchFamily="34" charset="0"/>
              </a:rPr>
              <a:t>verschillende</a:t>
            </a:r>
            <a:r>
              <a:rPr lang="en-US" sz="2400" dirty="0">
                <a:latin typeface="Calibri" pitchFamily="34" charset="0"/>
              </a:rPr>
              <a:t> </a:t>
            </a:r>
            <a:r>
              <a:rPr lang="en-US" sz="2400" dirty="0" err="1">
                <a:latin typeface="Calibri" pitchFamily="34" charset="0"/>
              </a:rPr>
              <a:t>eiwitten</a:t>
            </a:r>
            <a:r>
              <a:rPr lang="en-US" sz="2400" dirty="0">
                <a:latin typeface="Calibri" pitchFamily="34" charset="0"/>
              </a:rPr>
              <a:t>.</a:t>
            </a:r>
          </a:p>
        </p:txBody>
      </p:sp>
      <p:sp>
        <p:nvSpPr>
          <p:cNvPr id="18437" name="Text Box 5"/>
          <p:cNvSpPr txBox="1">
            <a:spLocks noChangeArrowheads="1"/>
          </p:cNvSpPr>
          <p:nvPr/>
        </p:nvSpPr>
        <p:spPr bwMode="auto">
          <a:xfrm>
            <a:off x="2627313" y="1557338"/>
            <a:ext cx="3168650" cy="366712"/>
          </a:xfrm>
          <a:prstGeom prst="rect">
            <a:avLst/>
          </a:prstGeom>
          <a:noFill/>
          <a:ln w="9525">
            <a:noFill/>
            <a:miter lim="800000"/>
            <a:headEnd/>
            <a:tailEnd/>
          </a:ln>
          <a:effectLst/>
        </p:spPr>
        <p:txBody>
          <a:bodyPr>
            <a:spAutoFit/>
          </a:bodyPr>
          <a:lstStyle/>
          <a:p>
            <a:pPr algn="l">
              <a:spcBef>
                <a:spcPct val="50000"/>
              </a:spcBef>
            </a:pPr>
            <a:r>
              <a:rPr lang="nl-NL" sz="1800">
                <a:solidFill>
                  <a:schemeClr val="tx1"/>
                </a:solidFill>
              </a:rPr>
              <a:t>Invoegen Figuur 14-8</a:t>
            </a:r>
          </a:p>
        </p:txBody>
      </p:sp>
      <p:pic>
        <p:nvPicPr>
          <p:cNvPr id="3" name="Tijdelijke aanduiding voor inhoud 2"/>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475656" y="1412776"/>
            <a:ext cx="6552728" cy="3533426"/>
          </a:xfrm>
        </p:spPr>
      </p:pic>
      <p:sp>
        <p:nvSpPr>
          <p:cNvPr id="2" name="Tekstvak 1"/>
          <p:cNvSpPr txBox="1"/>
          <p:nvPr/>
        </p:nvSpPr>
        <p:spPr>
          <a:xfrm>
            <a:off x="7380312" y="1484784"/>
            <a:ext cx="936104" cy="323165"/>
          </a:xfrm>
          <a:prstGeom prst="rect">
            <a:avLst/>
          </a:prstGeom>
          <a:noFill/>
        </p:spPr>
        <p:txBody>
          <a:bodyPr wrap="square" rtlCol="0">
            <a:spAutoFit/>
          </a:bodyPr>
          <a:lstStyle/>
          <a:p>
            <a:r>
              <a:rPr lang="nl-NL" sz="1500" dirty="0" smtClean="0">
                <a:solidFill>
                  <a:schemeClr val="tx1"/>
                </a:solidFill>
              </a:rPr>
              <a:t>Fig. 13.8</a:t>
            </a:r>
            <a:endParaRPr lang="nl-NL" sz="1500" dirty="0">
              <a:solidFill>
                <a:schemeClr val="tx1"/>
              </a:solidFill>
            </a:endParaRPr>
          </a:p>
        </p:txBody>
      </p:sp>
    </p:spTree>
    <p:extLst>
      <p:ext uri="{BB962C8B-B14F-4D97-AF65-F5344CB8AC3E}">
        <p14:creationId xmlns:p14="http://schemas.microsoft.com/office/powerpoint/2010/main" val="33834480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0" y="2691581"/>
            <a:ext cx="9144000" cy="737419"/>
          </a:xfrm>
          <a:prstGeom prst="rect">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ekstvak 3"/>
          <p:cNvSpPr txBox="1"/>
          <p:nvPr/>
        </p:nvSpPr>
        <p:spPr>
          <a:xfrm>
            <a:off x="7374" y="1190912"/>
            <a:ext cx="9143999" cy="492443"/>
          </a:xfrm>
          <a:prstGeom prst="rect">
            <a:avLst/>
          </a:prstGeom>
          <a:noFill/>
          <a:ln w="19050">
            <a:solidFill>
              <a:srgbClr val="FF6600"/>
            </a:solidFill>
          </a:ln>
        </p:spPr>
        <p:txBody>
          <a:bodyPr wrap="square" rtlCol="0">
            <a:spAutoFit/>
          </a:bodyPr>
          <a:lstStyle/>
          <a:p>
            <a:pPr algn="ctr"/>
            <a:r>
              <a:rPr lang="nl-NL" sz="2600" dirty="0" smtClean="0">
                <a:solidFill>
                  <a:schemeClr val="tx1"/>
                </a:solidFill>
              </a:rPr>
              <a:t>Pauze: 5 minuten</a:t>
            </a:r>
            <a:endParaRPr lang="nl-NL" sz="2600" dirty="0">
              <a:solidFill>
                <a:schemeClr val="tx1"/>
              </a:solidFill>
            </a:endParaRPr>
          </a:p>
        </p:txBody>
      </p:sp>
      <p:cxnSp>
        <p:nvCxnSpPr>
          <p:cNvPr id="7" name="Rechte verbindingslijn 6"/>
          <p:cNvCxnSpPr/>
          <p:nvPr/>
        </p:nvCxnSpPr>
        <p:spPr>
          <a:xfrm>
            <a:off x="0" y="2278626"/>
            <a:ext cx="9144000" cy="73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7374"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p:cNvCxnSpPr/>
          <p:nvPr/>
        </p:nvCxnSpPr>
        <p:spPr>
          <a:xfrm>
            <a:off x="9126793"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10"/>
          <p:cNvCxnSpPr/>
          <p:nvPr/>
        </p:nvCxnSpPr>
        <p:spPr>
          <a:xfrm>
            <a:off x="1831258"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Rechte verbindingslijn 11"/>
          <p:cNvCxnSpPr/>
          <p:nvPr/>
        </p:nvCxnSpPr>
        <p:spPr>
          <a:xfrm>
            <a:off x="3655142"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p:cNvCxnSpPr/>
          <p:nvPr/>
        </p:nvCxnSpPr>
        <p:spPr>
          <a:xfrm>
            <a:off x="5479026"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Rechte verbindingslijn 13"/>
          <p:cNvCxnSpPr/>
          <p:nvPr/>
        </p:nvCxnSpPr>
        <p:spPr>
          <a:xfrm>
            <a:off x="7302910"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37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000" fill="hold"/>
                                        <p:tgtEl>
                                          <p:spTgt spid="3"/>
                                        </p:tgtEl>
                                        <p:attrNameLst>
                                          <p:attrName>ppt_x</p:attrName>
                                        </p:attrNameLst>
                                      </p:cBhvr>
                                      <p:tavLst>
                                        <p:tav tm="0">
                                          <p:val>
                                            <p:strVal val="0-#ppt_w/2"/>
                                          </p:val>
                                        </p:tav>
                                        <p:tav tm="100000">
                                          <p:val>
                                            <p:strVal val="#ppt_x"/>
                                          </p:val>
                                        </p:tav>
                                      </p:tavLst>
                                    </p:anim>
                                    <p:anim calcmode="lin" valueType="num">
                                      <p:cBhvr additive="base">
                                        <p:cTn id="8" dur="300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a:xfrm>
            <a:off x="251520" y="1196578"/>
            <a:ext cx="802432" cy="5495465"/>
          </a:xfrm>
        </p:spPr>
        <p:txBody>
          <a:bodyPr vert="vert"/>
          <a:lstStyle/>
          <a:p>
            <a:r>
              <a:rPr lang="nl-NL" sz="4000" dirty="0" smtClean="0">
                <a:solidFill>
                  <a:schemeClr val="tx1"/>
                </a:solidFill>
                <a:latin typeface="Calibri" pitchFamily="34" charset="0"/>
              </a:rPr>
              <a:t>DNA   </a:t>
            </a:r>
            <a:r>
              <a:rPr lang="nl-NL" sz="4000" dirty="0" smtClean="0">
                <a:solidFill>
                  <a:schemeClr val="tx1"/>
                </a:solidFill>
                <a:latin typeface="Calibri" pitchFamily="34" charset="0"/>
                <a:sym typeface="Wingdings" pitchFamily="2" charset="2"/>
              </a:rPr>
              <a:t>  </a:t>
            </a:r>
            <a:r>
              <a:rPr lang="nl-NL" sz="4000" dirty="0">
                <a:solidFill>
                  <a:schemeClr val="tx1"/>
                </a:solidFill>
                <a:latin typeface="Calibri" pitchFamily="34" charset="0"/>
                <a:sym typeface="Wingdings" pitchFamily="2" charset="2"/>
              </a:rPr>
              <a:t>RNA </a:t>
            </a:r>
            <a:r>
              <a:rPr lang="nl-NL" sz="4000" dirty="0" smtClean="0">
                <a:solidFill>
                  <a:schemeClr val="tx1"/>
                </a:solidFill>
                <a:latin typeface="Calibri" pitchFamily="34" charset="0"/>
                <a:sym typeface="Wingdings" pitchFamily="2" charset="2"/>
              </a:rPr>
              <a:t>   </a:t>
            </a:r>
            <a:r>
              <a:rPr lang="nl-NL" sz="4000" dirty="0">
                <a:solidFill>
                  <a:schemeClr val="tx1"/>
                </a:solidFill>
                <a:latin typeface="Calibri" pitchFamily="34" charset="0"/>
                <a:sym typeface="Wingdings" pitchFamily="2" charset="2"/>
              </a:rPr>
              <a:t>Eiwit</a:t>
            </a:r>
            <a:endParaRPr lang="nl-NL" sz="4000" dirty="0">
              <a:solidFill>
                <a:schemeClr val="tx1"/>
              </a:solidFill>
              <a:latin typeface="Calibri" pitchFamily="34" charset="0"/>
            </a:endParaRPr>
          </a:p>
        </p:txBody>
      </p:sp>
      <p:pic>
        <p:nvPicPr>
          <p:cNvPr id="26632" name="Picture 8" descr="01_09Figure-L"/>
          <p:cNvPicPr>
            <a:picLocks noGrp="1" noChangeAspect="1" noChangeArrowheads="1"/>
          </p:cNvPicPr>
          <p:nvPr>
            <p:ph sz="half" idx="2"/>
          </p:nvPr>
        </p:nvPicPr>
        <p:blipFill>
          <a:blip r:embed="rId2" cstate="print"/>
          <a:srcRect/>
          <a:stretch>
            <a:fillRect/>
          </a:stretch>
        </p:blipFill>
        <p:spPr>
          <a:xfrm>
            <a:off x="5020567" y="1048172"/>
            <a:ext cx="3341687" cy="5373688"/>
          </a:xfrm>
          <a:noFill/>
          <a:ln/>
        </p:spPr>
      </p:pic>
      <p:sp>
        <p:nvSpPr>
          <p:cNvPr id="5" name="Rectangle 4"/>
          <p:cNvSpPr txBox="1">
            <a:spLocks noChangeArrowheads="1"/>
          </p:cNvSpPr>
          <p:nvPr/>
        </p:nvSpPr>
        <p:spPr bwMode="auto">
          <a:xfrm>
            <a:off x="403920" y="269032"/>
            <a:ext cx="8200528" cy="56768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nl-NL" b="1" kern="0" dirty="0" smtClean="0">
                <a:solidFill>
                  <a:srgbClr val="FF6600"/>
                </a:solidFill>
                <a:latin typeface="Calibri" pitchFamily="34" charset="0"/>
              </a:rPr>
              <a:t>Het centrale dogma</a:t>
            </a:r>
            <a:endParaRPr lang="nl-NL" b="1" kern="0" dirty="0">
              <a:solidFill>
                <a:srgbClr val="FF6600"/>
              </a:solidFill>
              <a:latin typeface="Calibri" pitchFamily="34" charset="0"/>
            </a:endParaRPr>
          </a:p>
        </p:txBody>
      </p:sp>
      <p:pic>
        <p:nvPicPr>
          <p:cNvPr id="6" name="Picture 6" descr="14_01Figure-L"/>
          <p:cNvPicPr>
            <a:picLocks noChangeAspect="1" noChangeArrowheads="1"/>
          </p:cNvPicPr>
          <p:nvPr/>
        </p:nvPicPr>
        <p:blipFill>
          <a:blip r:embed="rId3" cstate="print"/>
          <a:srcRect/>
          <a:stretch>
            <a:fillRect/>
          </a:stretch>
        </p:blipFill>
        <p:spPr bwMode="auto">
          <a:xfrm>
            <a:off x="1534240" y="1052736"/>
            <a:ext cx="3006039" cy="5495465"/>
          </a:xfrm>
          <a:prstGeom prst="rect">
            <a:avLst/>
          </a:prstGeom>
          <a:noFill/>
          <a:ln w="9525">
            <a:noFill/>
            <a:miter lim="800000"/>
            <a:headEnd/>
            <a:tailEnd/>
          </a:ln>
          <a:effectLst/>
        </p:spPr>
      </p:pic>
      <p:sp>
        <p:nvSpPr>
          <p:cNvPr id="7" name="Tekstvak 6"/>
          <p:cNvSpPr txBox="1"/>
          <p:nvPr/>
        </p:nvSpPr>
        <p:spPr>
          <a:xfrm>
            <a:off x="1115616" y="6441060"/>
            <a:ext cx="936104" cy="323165"/>
          </a:xfrm>
          <a:prstGeom prst="rect">
            <a:avLst/>
          </a:prstGeom>
          <a:noFill/>
        </p:spPr>
        <p:txBody>
          <a:bodyPr wrap="square" rtlCol="0">
            <a:spAutoFit/>
          </a:bodyPr>
          <a:lstStyle/>
          <a:p>
            <a:r>
              <a:rPr lang="nl-NL" sz="1500" dirty="0" smtClean="0">
                <a:solidFill>
                  <a:schemeClr val="tx1"/>
                </a:solidFill>
              </a:rPr>
              <a:t>Fig. 13.1</a:t>
            </a:r>
            <a:endParaRPr lang="nl-NL" sz="1500" dirty="0">
              <a:solidFill>
                <a:schemeClr val="tx1"/>
              </a:solidFill>
            </a:endParaRPr>
          </a:p>
        </p:txBody>
      </p:sp>
    </p:spTree>
    <p:extLst>
      <p:ext uri="{BB962C8B-B14F-4D97-AF65-F5344CB8AC3E}">
        <p14:creationId xmlns:p14="http://schemas.microsoft.com/office/powerpoint/2010/main" val="143885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3.33333E-6 1.85185E-6 L -0.22014 1.85185E-6 " pathEditMode="relative" rAng="0" ptsTypes="AA">
                                      <p:cBhvr>
                                        <p:cTn id="9" dur="3000" fill="hold"/>
                                        <p:tgtEl>
                                          <p:spTgt spid="26632"/>
                                        </p:tgtEl>
                                        <p:attrNameLst>
                                          <p:attrName>ppt_x</p:attrName>
                                          <p:attrName>ppt_y</p:attrName>
                                        </p:attrNameLst>
                                      </p:cBhvr>
                                      <p:rCtr x="-1100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51520" y="44624"/>
            <a:ext cx="8568952" cy="1143000"/>
          </a:xfrm>
        </p:spPr>
        <p:txBody>
          <a:bodyPr/>
          <a:lstStyle/>
          <a:p>
            <a:r>
              <a:rPr lang="en-US" b="1" dirty="0" err="1">
                <a:solidFill>
                  <a:srgbClr val="FF6600"/>
                </a:solidFill>
                <a:latin typeface="Calibri" pitchFamily="34" charset="0"/>
              </a:rPr>
              <a:t>Transcriptie</a:t>
            </a:r>
            <a:r>
              <a:rPr lang="en-US" b="1" dirty="0">
                <a:solidFill>
                  <a:srgbClr val="FF6600"/>
                </a:solidFill>
                <a:latin typeface="Calibri" pitchFamily="34" charset="0"/>
              </a:rPr>
              <a:t>: van DNA </a:t>
            </a:r>
            <a:r>
              <a:rPr lang="en-US" b="1" dirty="0" err="1">
                <a:solidFill>
                  <a:srgbClr val="FF6600"/>
                </a:solidFill>
                <a:latin typeface="Calibri" pitchFamily="34" charset="0"/>
              </a:rPr>
              <a:t>naar</a:t>
            </a:r>
            <a:r>
              <a:rPr lang="en-US" b="1" dirty="0">
                <a:solidFill>
                  <a:srgbClr val="FF6600"/>
                </a:solidFill>
                <a:latin typeface="Calibri" pitchFamily="34" charset="0"/>
              </a:rPr>
              <a:t> RNA (1)</a:t>
            </a:r>
          </a:p>
        </p:txBody>
      </p:sp>
      <p:sp>
        <p:nvSpPr>
          <p:cNvPr id="19459" name="Rectangle 3"/>
          <p:cNvSpPr>
            <a:spLocks noGrp="1" noChangeArrowheads="1"/>
          </p:cNvSpPr>
          <p:nvPr>
            <p:ph type="body" idx="1"/>
          </p:nvPr>
        </p:nvSpPr>
        <p:spPr>
          <a:xfrm>
            <a:off x="395288" y="1412776"/>
            <a:ext cx="8280400" cy="4525963"/>
          </a:xfrm>
        </p:spPr>
        <p:txBody>
          <a:bodyPr/>
          <a:lstStyle/>
          <a:p>
            <a:pPr>
              <a:buFont typeface="Wingdings" panose="05000000000000000000" pitchFamily="2" charset="2"/>
              <a:buChar char="Ø"/>
            </a:pPr>
            <a:r>
              <a:rPr lang="nl-NL" b="1" dirty="0">
                <a:latin typeface="Calibri" pitchFamily="34" charset="0"/>
              </a:rPr>
              <a:t>Template binding</a:t>
            </a:r>
          </a:p>
          <a:p>
            <a:pPr lvl="1"/>
            <a:r>
              <a:rPr lang="nl-NL" dirty="0">
                <a:latin typeface="Calibri" pitchFamily="34" charset="0"/>
              </a:rPr>
              <a:t>RNA polymerase </a:t>
            </a:r>
            <a:r>
              <a:rPr lang="nl-NL" dirty="0" smtClean="0">
                <a:latin typeface="Calibri" pitchFamily="34" charset="0"/>
              </a:rPr>
              <a:t>(+ </a:t>
            </a:r>
            <a:r>
              <a:rPr lang="el-GR" dirty="0" smtClean="0">
                <a:latin typeface="Calibri" pitchFamily="34" charset="0"/>
              </a:rPr>
              <a:t>σ</a:t>
            </a:r>
            <a:r>
              <a:rPr lang="nl-NL" dirty="0" smtClean="0">
                <a:latin typeface="Calibri" pitchFamily="34" charset="0"/>
              </a:rPr>
              <a:t> </a:t>
            </a:r>
            <a:r>
              <a:rPr lang="nl-NL" dirty="0">
                <a:latin typeface="Calibri" pitchFamily="34" charset="0"/>
              </a:rPr>
              <a:t>factor) herkent en bindt aan een promotor waardoor DNA toegankelijk wordt</a:t>
            </a:r>
          </a:p>
          <a:p>
            <a:pPr lvl="1"/>
            <a:r>
              <a:rPr lang="nl-NL" dirty="0" err="1">
                <a:latin typeface="Calibri" pitchFamily="34" charset="0"/>
              </a:rPr>
              <a:t>Promoter</a:t>
            </a:r>
            <a:r>
              <a:rPr lang="nl-NL" dirty="0">
                <a:latin typeface="Calibri" pitchFamily="34" charset="0"/>
              </a:rPr>
              <a:t> van een gen is upstream </a:t>
            </a:r>
            <a:r>
              <a:rPr lang="nl-NL" dirty="0" smtClean="0">
                <a:latin typeface="Calibri" pitchFamily="34" charset="0"/>
              </a:rPr>
              <a:t>(=5’-kant)</a:t>
            </a:r>
            <a:endParaRPr lang="nl-NL" dirty="0">
              <a:latin typeface="Calibri" pitchFamily="34" charset="0"/>
            </a:endParaRPr>
          </a:p>
          <a:p>
            <a:pPr lvl="1"/>
            <a:r>
              <a:rPr lang="nl-NL" dirty="0">
                <a:latin typeface="Calibri" pitchFamily="34" charset="0"/>
              </a:rPr>
              <a:t>Consensus sequentie </a:t>
            </a:r>
            <a:r>
              <a:rPr lang="nl-NL" dirty="0" err="1">
                <a:latin typeface="Calibri" pitchFamily="34" charset="0"/>
              </a:rPr>
              <a:t>promoter</a:t>
            </a:r>
            <a:r>
              <a:rPr lang="nl-NL" dirty="0">
                <a:latin typeface="Calibri" pitchFamily="34" charset="0"/>
              </a:rPr>
              <a:t>-regio prokaryoten:</a:t>
            </a:r>
          </a:p>
          <a:p>
            <a:pPr lvl="2"/>
            <a:r>
              <a:rPr lang="nl-NL" dirty="0">
                <a:latin typeface="Calibri" pitchFamily="34" charset="0"/>
              </a:rPr>
              <a:t>-10 regio, sequentie TATAAT (TATA-box)</a:t>
            </a:r>
          </a:p>
          <a:p>
            <a:pPr lvl="2"/>
            <a:r>
              <a:rPr lang="nl-NL" dirty="0">
                <a:latin typeface="Calibri" pitchFamily="34" charset="0"/>
              </a:rPr>
              <a:t>-35 regio, sequentie TTGACA </a:t>
            </a:r>
          </a:p>
          <a:p>
            <a:pPr lvl="1"/>
            <a:r>
              <a:rPr lang="nl-NL" dirty="0">
                <a:latin typeface="Calibri" pitchFamily="34" charset="0"/>
              </a:rPr>
              <a:t>Daar waar transcriptie start is “</a:t>
            </a:r>
            <a:r>
              <a:rPr lang="nl-NL" dirty="0" err="1">
                <a:latin typeface="Calibri" pitchFamily="34" charset="0"/>
              </a:rPr>
              <a:t>transcription</a:t>
            </a:r>
            <a:r>
              <a:rPr lang="nl-NL" dirty="0">
                <a:latin typeface="Calibri" pitchFamily="34" charset="0"/>
              </a:rPr>
              <a:t> start site</a:t>
            </a:r>
            <a:r>
              <a:rPr lang="en-US" dirty="0">
                <a:latin typeface="Calibri" pitchFamily="34" charset="0"/>
              </a:rPr>
              <a:t>” (+1)</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88640"/>
            <a:ext cx="6449568" cy="6583680"/>
          </a:xfrm>
          <a:prstGeom prst="rect">
            <a:avLst/>
          </a:prstGeom>
        </p:spPr>
      </p:pic>
      <p:grpSp>
        <p:nvGrpSpPr>
          <p:cNvPr id="8" name="Groep 7"/>
          <p:cNvGrpSpPr/>
          <p:nvPr/>
        </p:nvGrpSpPr>
        <p:grpSpPr>
          <a:xfrm>
            <a:off x="6295280" y="307437"/>
            <a:ext cx="2808312" cy="2275848"/>
            <a:chOff x="6295280" y="307437"/>
            <a:chExt cx="2808312" cy="2275848"/>
          </a:xfrm>
        </p:grpSpPr>
        <p:sp>
          <p:nvSpPr>
            <p:cNvPr id="4" name="Pijl-omlaag 3"/>
            <p:cNvSpPr/>
            <p:nvPr/>
          </p:nvSpPr>
          <p:spPr bwMode="auto">
            <a:xfrm rot="2255416">
              <a:off x="6527008" y="1748958"/>
              <a:ext cx="266448" cy="834327"/>
            </a:xfrm>
            <a:prstGeom prst="downArrow">
              <a:avLst>
                <a:gd name="adj1" fmla="val 20237"/>
                <a:gd name="adj2" fmla="val 75794"/>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nl-NL" sz="4400" b="0" i="0" u="none" strike="noStrike" cap="none" normalizeH="0" baseline="0" smtClean="0">
                <a:ln>
                  <a:noFill/>
                </a:ln>
                <a:solidFill>
                  <a:srgbClr val="0033CC"/>
                </a:solidFill>
                <a:effectLst/>
                <a:latin typeface="Calibri" pitchFamily="34" charset="0"/>
              </a:endParaRPr>
            </a:p>
          </p:txBody>
        </p:sp>
        <p:sp>
          <p:nvSpPr>
            <p:cNvPr id="5" name="Tekstvak 4"/>
            <p:cNvSpPr txBox="1"/>
            <p:nvPr/>
          </p:nvSpPr>
          <p:spPr>
            <a:xfrm>
              <a:off x="6295280" y="307437"/>
              <a:ext cx="2808312" cy="1631216"/>
            </a:xfrm>
            <a:prstGeom prst="rect">
              <a:avLst/>
            </a:prstGeom>
            <a:noFill/>
          </p:spPr>
          <p:txBody>
            <a:bodyPr wrap="square" rtlCol="0">
              <a:spAutoFit/>
            </a:bodyPr>
            <a:lstStyle/>
            <a:p>
              <a:r>
                <a:rPr lang="nl-NL" sz="2000" b="1" dirty="0" err="1" smtClean="0">
                  <a:solidFill>
                    <a:srgbClr val="FF6600"/>
                  </a:solidFill>
                </a:rPr>
                <a:t>Coding</a:t>
              </a:r>
              <a:r>
                <a:rPr lang="nl-NL" sz="2000" b="1" dirty="0" smtClean="0">
                  <a:solidFill>
                    <a:srgbClr val="FF6600"/>
                  </a:solidFill>
                </a:rPr>
                <a:t> strand: </a:t>
              </a:r>
            </a:p>
            <a:p>
              <a:r>
                <a:rPr lang="nl-NL" sz="2000" dirty="0" smtClean="0">
                  <a:solidFill>
                    <a:schemeClr val="tx1"/>
                  </a:solidFill>
                </a:rPr>
                <a:t>Dit is de DNA streng waar de code op zit en die ‘gekopieerd’ wordt naar mRNA</a:t>
              </a:r>
              <a:endParaRPr lang="nl-NL" sz="2000" dirty="0">
                <a:solidFill>
                  <a:schemeClr val="tx1"/>
                </a:solidFill>
              </a:endParaRPr>
            </a:p>
          </p:txBody>
        </p:sp>
      </p:grpSp>
      <p:grpSp>
        <p:nvGrpSpPr>
          <p:cNvPr id="9" name="Groep 8"/>
          <p:cNvGrpSpPr/>
          <p:nvPr/>
        </p:nvGrpSpPr>
        <p:grpSpPr>
          <a:xfrm>
            <a:off x="6012160" y="4538886"/>
            <a:ext cx="2985815" cy="1891362"/>
            <a:chOff x="6012160" y="4538886"/>
            <a:chExt cx="2985815" cy="1891362"/>
          </a:xfrm>
        </p:grpSpPr>
        <p:sp>
          <p:nvSpPr>
            <p:cNvPr id="6" name="Pijl-omlaag 5"/>
            <p:cNvSpPr/>
            <p:nvPr/>
          </p:nvSpPr>
          <p:spPr bwMode="auto">
            <a:xfrm rot="7933601">
              <a:off x="6709426" y="4254946"/>
              <a:ext cx="266448" cy="834327"/>
            </a:xfrm>
            <a:prstGeom prst="downArrow">
              <a:avLst>
                <a:gd name="adj1" fmla="val 25673"/>
                <a:gd name="adj2" fmla="val 75794"/>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nl-NL" sz="4400" b="0" i="0" u="none" strike="noStrike" cap="none" normalizeH="0" baseline="0" smtClean="0">
                <a:ln>
                  <a:noFill/>
                </a:ln>
                <a:solidFill>
                  <a:srgbClr val="0033CC"/>
                </a:solidFill>
                <a:effectLst/>
                <a:latin typeface="Calibri" pitchFamily="34" charset="0"/>
              </a:endParaRPr>
            </a:p>
          </p:txBody>
        </p:sp>
        <p:sp>
          <p:nvSpPr>
            <p:cNvPr id="7" name="Tekstvak 6"/>
            <p:cNvSpPr txBox="1"/>
            <p:nvPr/>
          </p:nvSpPr>
          <p:spPr>
            <a:xfrm>
              <a:off x="6012160" y="5106809"/>
              <a:ext cx="2985815" cy="1323439"/>
            </a:xfrm>
            <a:prstGeom prst="rect">
              <a:avLst/>
            </a:prstGeom>
            <a:noFill/>
          </p:spPr>
          <p:txBody>
            <a:bodyPr wrap="square" rtlCol="0">
              <a:spAutoFit/>
            </a:bodyPr>
            <a:lstStyle/>
            <a:p>
              <a:r>
                <a:rPr lang="nl-NL" sz="2000" b="1" dirty="0" smtClean="0">
                  <a:solidFill>
                    <a:srgbClr val="FF6600"/>
                  </a:solidFill>
                </a:rPr>
                <a:t>Template strand: </a:t>
              </a:r>
            </a:p>
            <a:p>
              <a:r>
                <a:rPr lang="nl-NL" sz="2000" dirty="0" smtClean="0">
                  <a:solidFill>
                    <a:schemeClr val="tx1"/>
                  </a:solidFill>
                </a:rPr>
                <a:t>Wordt gebruikt als ‘mal’, om de complementaire RNA-streng van te maken. </a:t>
              </a:r>
              <a:endParaRPr lang="nl-NL" sz="2000" dirty="0">
                <a:solidFill>
                  <a:schemeClr val="tx1"/>
                </a:solidFill>
              </a:endParaRPr>
            </a:p>
          </p:txBody>
        </p:sp>
      </p:grpSp>
      <p:sp>
        <p:nvSpPr>
          <p:cNvPr id="10" name="Tekstvak 9"/>
          <p:cNvSpPr txBox="1"/>
          <p:nvPr/>
        </p:nvSpPr>
        <p:spPr>
          <a:xfrm>
            <a:off x="0" y="6309320"/>
            <a:ext cx="936104" cy="323165"/>
          </a:xfrm>
          <a:prstGeom prst="rect">
            <a:avLst/>
          </a:prstGeom>
          <a:noFill/>
        </p:spPr>
        <p:txBody>
          <a:bodyPr wrap="square" rtlCol="0">
            <a:spAutoFit/>
          </a:bodyPr>
          <a:lstStyle/>
          <a:p>
            <a:r>
              <a:rPr lang="nl-NL" sz="1500" dirty="0" smtClean="0">
                <a:solidFill>
                  <a:schemeClr val="tx1"/>
                </a:solidFill>
              </a:rPr>
              <a:t>Fig. 13.9</a:t>
            </a:r>
            <a:endParaRPr lang="nl-NL" sz="1500" dirty="0">
              <a:solidFill>
                <a:schemeClr val="tx1"/>
              </a:solidFill>
            </a:endParaRPr>
          </a:p>
        </p:txBody>
      </p:sp>
    </p:spTree>
    <p:extLst>
      <p:ext uri="{BB962C8B-B14F-4D97-AF65-F5344CB8AC3E}">
        <p14:creationId xmlns:p14="http://schemas.microsoft.com/office/powerpoint/2010/main" val="309107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457200" y="1268760"/>
            <a:ext cx="8229600" cy="5184576"/>
          </a:xfrm>
        </p:spPr>
        <p:txBody>
          <a:bodyPr/>
          <a:lstStyle/>
          <a:p>
            <a:pPr>
              <a:lnSpc>
                <a:spcPct val="90000"/>
              </a:lnSpc>
              <a:buFont typeface="Wingdings" panose="05000000000000000000" pitchFamily="2" charset="2"/>
              <a:buChar char="Ø"/>
            </a:pPr>
            <a:r>
              <a:rPr lang="nl-NL" sz="3600" b="1" dirty="0">
                <a:solidFill>
                  <a:schemeClr val="bg1">
                    <a:lumMod val="65000"/>
                  </a:schemeClr>
                </a:solidFill>
                <a:latin typeface="Calibri" pitchFamily="34" charset="0"/>
              </a:rPr>
              <a:t>Template </a:t>
            </a:r>
            <a:r>
              <a:rPr lang="nl-NL" sz="3600" b="1" dirty="0" smtClean="0">
                <a:solidFill>
                  <a:schemeClr val="bg1">
                    <a:lumMod val="65000"/>
                  </a:schemeClr>
                </a:solidFill>
                <a:latin typeface="Calibri" pitchFamily="34" charset="0"/>
              </a:rPr>
              <a:t>binding</a:t>
            </a:r>
            <a:endParaRPr lang="en-US" sz="3600" b="1" dirty="0" smtClean="0">
              <a:solidFill>
                <a:schemeClr val="bg1">
                  <a:lumMod val="65000"/>
                </a:schemeClr>
              </a:solidFill>
              <a:latin typeface="Calibri" pitchFamily="34" charset="0"/>
            </a:endParaRPr>
          </a:p>
          <a:p>
            <a:pPr>
              <a:lnSpc>
                <a:spcPct val="90000"/>
              </a:lnSpc>
              <a:buFont typeface="Wingdings" panose="05000000000000000000" pitchFamily="2" charset="2"/>
              <a:buChar char="Ø"/>
            </a:pPr>
            <a:r>
              <a:rPr lang="en-US" sz="3600" b="1" dirty="0" err="1" smtClean="0">
                <a:latin typeface="Calibri" pitchFamily="34" charset="0"/>
              </a:rPr>
              <a:t>Initiatie</a:t>
            </a:r>
            <a:r>
              <a:rPr lang="en-US" sz="3600" b="1" dirty="0" smtClean="0">
                <a:latin typeface="Calibri" pitchFamily="34" charset="0"/>
              </a:rPr>
              <a:t> </a:t>
            </a:r>
            <a:r>
              <a:rPr lang="en-US" sz="3600" b="1" dirty="0" err="1">
                <a:latin typeface="Calibri" pitchFamily="34" charset="0"/>
              </a:rPr>
              <a:t>en</a:t>
            </a:r>
            <a:r>
              <a:rPr lang="en-US" sz="3600" b="1" dirty="0">
                <a:latin typeface="Calibri" pitchFamily="34" charset="0"/>
              </a:rPr>
              <a:t> </a:t>
            </a:r>
            <a:r>
              <a:rPr lang="en-US" sz="3600" b="1" dirty="0" err="1">
                <a:latin typeface="Calibri" pitchFamily="34" charset="0"/>
              </a:rPr>
              <a:t>elongatie</a:t>
            </a:r>
            <a:endParaRPr lang="en-US" sz="3600" b="1" dirty="0">
              <a:latin typeface="Calibri" pitchFamily="34" charset="0"/>
            </a:endParaRPr>
          </a:p>
          <a:p>
            <a:pPr>
              <a:lnSpc>
                <a:spcPct val="90000"/>
              </a:lnSpc>
              <a:buFontTx/>
              <a:buNone/>
            </a:pPr>
            <a:r>
              <a:rPr lang="en-US" dirty="0">
                <a:latin typeface="Calibri" pitchFamily="34" charset="0"/>
              </a:rPr>
              <a:t>	-	RNA polymerase </a:t>
            </a:r>
            <a:r>
              <a:rPr lang="en-US" dirty="0" err="1">
                <a:latin typeface="Calibri" pitchFamily="34" charset="0"/>
              </a:rPr>
              <a:t>begint</a:t>
            </a:r>
            <a:r>
              <a:rPr lang="en-US" dirty="0">
                <a:latin typeface="Calibri" pitchFamily="34" charset="0"/>
              </a:rPr>
              <a:t> met het </a:t>
            </a:r>
            <a:r>
              <a:rPr lang="en-US" dirty="0" err="1">
                <a:latin typeface="Calibri" pitchFamily="34" charset="0"/>
              </a:rPr>
              <a:t>aan</a:t>
            </a:r>
            <a:r>
              <a:rPr lang="en-US" dirty="0">
                <a:latin typeface="Calibri" pitchFamily="34" charset="0"/>
              </a:rPr>
              <a:t> </a:t>
            </a:r>
            <a:r>
              <a:rPr lang="en-US" dirty="0" err="1">
                <a:latin typeface="Calibri" pitchFamily="34" charset="0"/>
              </a:rPr>
              <a:t>elkaar</a:t>
            </a:r>
            <a:r>
              <a:rPr lang="en-US" dirty="0">
                <a:latin typeface="Calibri" pitchFamily="34" charset="0"/>
              </a:rPr>
              <a:t> 	</a:t>
            </a:r>
            <a:r>
              <a:rPr lang="en-US" dirty="0" err="1">
                <a:latin typeface="Calibri" pitchFamily="34" charset="0"/>
              </a:rPr>
              <a:t>bouwen</a:t>
            </a:r>
            <a:r>
              <a:rPr lang="en-US" dirty="0">
                <a:latin typeface="Calibri" pitchFamily="34" charset="0"/>
              </a:rPr>
              <a:t> van </a:t>
            </a:r>
            <a:r>
              <a:rPr lang="en-US" dirty="0" err="1">
                <a:latin typeface="Calibri" pitchFamily="34" charset="0"/>
              </a:rPr>
              <a:t>ribonucleotiden</a:t>
            </a:r>
            <a:r>
              <a:rPr lang="en-US" dirty="0">
                <a:latin typeface="Calibri" pitchFamily="34" charset="0"/>
              </a:rPr>
              <a:t>, 	</a:t>
            </a:r>
            <a:r>
              <a:rPr lang="en-US" dirty="0" err="1">
                <a:latin typeface="Calibri" pitchFamily="34" charset="0"/>
              </a:rPr>
              <a:t>complementair</a:t>
            </a:r>
            <a:r>
              <a:rPr lang="en-US" dirty="0">
                <a:latin typeface="Calibri" pitchFamily="34" charset="0"/>
              </a:rPr>
              <a:t> </a:t>
            </a:r>
            <a:r>
              <a:rPr lang="en-US" dirty="0" err="1">
                <a:latin typeface="Calibri" pitchFamily="34" charset="0"/>
              </a:rPr>
              <a:t>aan</a:t>
            </a:r>
            <a:r>
              <a:rPr lang="en-US" dirty="0">
                <a:latin typeface="Calibri" pitchFamily="34" charset="0"/>
              </a:rPr>
              <a:t> het template DNA </a:t>
            </a:r>
          </a:p>
          <a:p>
            <a:pPr>
              <a:lnSpc>
                <a:spcPct val="90000"/>
              </a:lnSpc>
              <a:buFontTx/>
              <a:buNone/>
            </a:pPr>
            <a:r>
              <a:rPr lang="en-US" dirty="0">
                <a:latin typeface="Calibri" pitchFamily="34" charset="0"/>
              </a:rPr>
              <a:t>	-	</a:t>
            </a:r>
            <a:r>
              <a:rPr lang="en-US" dirty="0" err="1">
                <a:latin typeface="Calibri" pitchFamily="34" charset="0"/>
              </a:rPr>
              <a:t>Aanbouw</a:t>
            </a:r>
            <a:r>
              <a:rPr lang="en-US" dirty="0">
                <a:latin typeface="Calibri" pitchFamily="34" charset="0"/>
              </a:rPr>
              <a:t> van 5’</a:t>
            </a:r>
            <a:r>
              <a:rPr lang="en-US" dirty="0">
                <a:latin typeface="Calibri" pitchFamily="34" charset="0"/>
                <a:sym typeface="Wingdings" pitchFamily="2" charset="2"/>
              </a:rPr>
              <a:t> 3’</a:t>
            </a:r>
          </a:p>
          <a:p>
            <a:pPr>
              <a:lnSpc>
                <a:spcPct val="90000"/>
              </a:lnSpc>
              <a:buFontTx/>
              <a:buNone/>
            </a:pPr>
            <a:r>
              <a:rPr lang="en-US" dirty="0">
                <a:latin typeface="Calibri" pitchFamily="34" charset="0"/>
              </a:rPr>
              <a:t>	-	Na 8 </a:t>
            </a:r>
            <a:r>
              <a:rPr lang="en-US" dirty="0" err="1">
                <a:latin typeface="Calibri" pitchFamily="34" charset="0"/>
              </a:rPr>
              <a:t>nt</a:t>
            </a:r>
            <a:r>
              <a:rPr lang="en-US" dirty="0">
                <a:latin typeface="Calibri" pitchFamily="34" charset="0"/>
              </a:rPr>
              <a:t> </a:t>
            </a:r>
            <a:r>
              <a:rPr lang="en-US" dirty="0" err="1">
                <a:latin typeface="Calibri" pitchFamily="34" charset="0"/>
              </a:rPr>
              <a:t>dissocieert</a:t>
            </a:r>
            <a:r>
              <a:rPr lang="en-US" dirty="0">
                <a:latin typeface="Calibri" pitchFamily="34" charset="0"/>
              </a:rPr>
              <a:t> de </a:t>
            </a:r>
            <a:r>
              <a:rPr lang="el-GR" dirty="0">
                <a:latin typeface="Calibri" pitchFamily="34" charset="0"/>
              </a:rPr>
              <a:t>σ</a:t>
            </a:r>
            <a:r>
              <a:rPr lang="nl-NL" dirty="0">
                <a:latin typeface="Calibri" pitchFamily="34" charset="0"/>
              </a:rPr>
              <a:t> factor en gaat het 	RNA polymerase </a:t>
            </a:r>
            <a:r>
              <a:rPr lang="nl-NL" dirty="0" err="1">
                <a:latin typeface="Calibri" pitchFamily="34" charset="0"/>
              </a:rPr>
              <a:t>core</a:t>
            </a:r>
            <a:r>
              <a:rPr lang="nl-NL" dirty="0">
                <a:latin typeface="Calibri" pitchFamily="34" charset="0"/>
              </a:rPr>
              <a:t> enzym verder</a:t>
            </a:r>
            <a:endParaRPr lang="el-GR" dirty="0">
              <a:latin typeface="Calibri" pitchFamily="34" charset="0"/>
            </a:endParaRPr>
          </a:p>
          <a:p>
            <a:pPr>
              <a:lnSpc>
                <a:spcPct val="90000"/>
              </a:lnSpc>
              <a:buFontTx/>
              <a:buNone/>
            </a:pPr>
            <a:r>
              <a:rPr lang="nl-NL" dirty="0">
                <a:latin typeface="Calibri" pitchFamily="34" charset="0"/>
              </a:rPr>
              <a:t>	-	</a:t>
            </a:r>
            <a:r>
              <a:rPr lang="en-US" dirty="0">
                <a:latin typeface="Calibri" pitchFamily="34" charset="0"/>
              </a:rPr>
              <a:t>Chain elongation 50 nucleotides/second 	(</a:t>
            </a:r>
            <a:r>
              <a:rPr lang="en-US" i="1" dirty="0">
                <a:latin typeface="Calibri" pitchFamily="34" charset="0"/>
              </a:rPr>
              <a:t>E. coli</a:t>
            </a:r>
            <a:r>
              <a:rPr lang="en-US" dirty="0">
                <a:latin typeface="Calibri" pitchFamily="34" charset="0"/>
              </a:rPr>
              <a:t>)</a:t>
            </a:r>
          </a:p>
        </p:txBody>
      </p:sp>
      <p:sp>
        <p:nvSpPr>
          <p:cNvPr id="21510" name="Rectangle 6"/>
          <p:cNvSpPr>
            <a:spLocks noGrp="1" noChangeArrowheads="1"/>
          </p:cNvSpPr>
          <p:nvPr>
            <p:ph type="title"/>
          </p:nvPr>
        </p:nvSpPr>
        <p:spPr>
          <a:xfrm>
            <a:off x="179512" y="44624"/>
            <a:ext cx="8640960" cy="1143000"/>
          </a:xfrm>
          <a:noFill/>
          <a:ln/>
        </p:spPr>
        <p:txBody>
          <a:bodyPr/>
          <a:lstStyle/>
          <a:p>
            <a:r>
              <a:rPr lang="en-US" b="1" dirty="0" err="1">
                <a:solidFill>
                  <a:srgbClr val="FF6600"/>
                </a:solidFill>
                <a:latin typeface="Calibri" pitchFamily="34" charset="0"/>
              </a:rPr>
              <a:t>Transcriptie</a:t>
            </a:r>
            <a:r>
              <a:rPr lang="en-US" b="1" dirty="0">
                <a:solidFill>
                  <a:srgbClr val="FF6600"/>
                </a:solidFill>
                <a:latin typeface="Calibri" pitchFamily="34" charset="0"/>
              </a:rPr>
              <a:t>: van DNA </a:t>
            </a:r>
            <a:r>
              <a:rPr lang="en-US" b="1" dirty="0" err="1">
                <a:solidFill>
                  <a:srgbClr val="FF6600"/>
                </a:solidFill>
                <a:latin typeface="Calibri" pitchFamily="34" charset="0"/>
              </a:rPr>
              <a:t>naar</a:t>
            </a:r>
            <a:r>
              <a:rPr lang="en-US" b="1" dirty="0">
                <a:solidFill>
                  <a:srgbClr val="FF6600"/>
                </a:solidFill>
                <a:latin typeface="Calibri" pitchFamily="34" charset="0"/>
              </a:rPr>
              <a:t> RNA (2)</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251520" y="116632"/>
            <a:ext cx="8568952" cy="1143000"/>
          </a:xfrm>
        </p:spPr>
        <p:txBody>
          <a:bodyPr/>
          <a:lstStyle/>
          <a:p>
            <a:r>
              <a:rPr lang="en-US" b="1" dirty="0" err="1">
                <a:solidFill>
                  <a:srgbClr val="FF6600"/>
                </a:solidFill>
                <a:latin typeface="Calibri" pitchFamily="34" charset="0"/>
              </a:rPr>
              <a:t>Transcriptie</a:t>
            </a:r>
            <a:r>
              <a:rPr lang="en-US" b="1" dirty="0">
                <a:solidFill>
                  <a:srgbClr val="FF6600"/>
                </a:solidFill>
                <a:latin typeface="Calibri" pitchFamily="34" charset="0"/>
              </a:rPr>
              <a:t>: van DNA </a:t>
            </a:r>
            <a:r>
              <a:rPr lang="en-US" b="1" dirty="0" err="1">
                <a:solidFill>
                  <a:srgbClr val="FF6600"/>
                </a:solidFill>
                <a:latin typeface="Calibri" pitchFamily="34" charset="0"/>
              </a:rPr>
              <a:t>naar</a:t>
            </a:r>
            <a:r>
              <a:rPr lang="en-US" b="1" dirty="0">
                <a:solidFill>
                  <a:srgbClr val="FF6600"/>
                </a:solidFill>
                <a:latin typeface="Calibri" pitchFamily="34" charset="0"/>
              </a:rPr>
              <a:t> RNA (3)</a:t>
            </a:r>
          </a:p>
        </p:txBody>
      </p:sp>
      <p:sp>
        <p:nvSpPr>
          <p:cNvPr id="50179" name="Rectangle 3"/>
          <p:cNvSpPr>
            <a:spLocks noGrp="1" noChangeArrowheads="1"/>
          </p:cNvSpPr>
          <p:nvPr>
            <p:ph type="body" idx="1"/>
          </p:nvPr>
        </p:nvSpPr>
        <p:spPr>
          <a:xfrm>
            <a:off x="179388" y="1196752"/>
            <a:ext cx="8424862" cy="4392488"/>
          </a:xfrm>
          <a:noFill/>
        </p:spPr>
        <p:txBody>
          <a:bodyPr/>
          <a:lstStyle/>
          <a:p>
            <a:pPr>
              <a:lnSpc>
                <a:spcPct val="90000"/>
              </a:lnSpc>
              <a:buFont typeface="Wingdings" panose="05000000000000000000" pitchFamily="2" charset="2"/>
              <a:buChar char="Ø"/>
            </a:pPr>
            <a:r>
              <a:rPr lang="nl-NL" b="1" dirty="0">
                <a:solidFill>
                  <a:schemeClr val="bg1">
                    <a:lumMod val="65000"/>
                  </a:schemeClr>
                </a:solidFill>
                <a:latin typeface="Calibri" pitchFamily="34" charset="0"/>
              </a:rPr>
              <a:t>Template binding</a:t>
            </a:r>
            <a:endParaRPr lang="en-US" b="1" dirty="0">
              <a:solidFill>
                <a:schemeClr val="bg1">
                  <a:lumMod val="65000"/>
                </a:schemeClr>
              </a:solidFill>
              <a:latin typeface="Calibri" pitchFamily="34" charset="0"/>
            </a:endParaRPr>
          </a:p>
          <a:p>
            <a:pPr>
              <a:lnSpc>
                <a:spcPct val="90000"/>
              </a:lnSpc>
              <a:buFont typeface="Wingdings" panose="05000000000000000000" pitchFamily="2" charset="2"/>
              <a:buChar char="Ø"/>
            </a:pPr>
            <a:r>
              <a:rPr lang="en-US" b="1" dirty="0" err="1">
                <a:solidFill>
                  <a:schemeClr val="bg1">
                    <a:lumMod val="65000"/>
                  </a:schemeClr>
                </a:solidFill>
                <a:latin typeface="Calibri" pitchFamily="34" charset="0"/>
              </a:rPr>
              <a:t>Initiatie</a:t>
            </a:r>
            <a:r>
              <a:rPr lang="en-US" b="1" dirty="0">
                <a:solidFill>
                  <a:schemeClr val="bg1">
                    <a:lumMod val="65000"/>
                  </a:schemeClr>
                </a:solidFill>
                <a:latin typeface="Calibri" pitchFamily="34" charset="0"/>
              </a:rPr>
              <a:t> </a:t>
            </a:r>
            <a:r>
              <a:rPr lang="en-US" b="1" dirty="0" err="1">
                <a:solidFill>
                  <a:schemeClr val="bg1">
                    <a:lumMod val="65000"/>
                  </a:schemeClr>
                </a:solidFill>
                <a:latin typeface="Calibri" pitchFamily="34" charset="0"/>
              </a:rPr>
              <a:t>en</a:t>
            </a:r>
            <a:r>
              <a:rPr lang="en-US" b="1" dirty="0">
                <a:solidFill>
                  <a:schemeClr val="bg1">
                    <a:lumMod val="65000"/>
                  </a:schemeClr>
                </a:solidFill>
                <a:latin typeface="Calibri" pitchFamily="34" charset="0"/>
              </a:rPr>
              <a:t> </a:t>
            </a:r>
            <a:r>
              <a:rPr lang="en-US" b="1" dirty="0" err="1" smtClean="0">
                <a:solidFill>
                  <a:schemeClr val="bg1">
                    <a:lumMod val="65000"/>
                  </a:schemeClr>
                </a:solidFill>
                <a:latin typeface="Calibri" pitchFamily="34" charset="0"/>
              </a:rPr>
              <a:t>elongatie</a:t>
            </a:r>
            <a:endParaRPr lang="en-US" b="1" dirty="0" smtClean="0">
              <a:solidFill>
                <a:schemeClr val="bg1">
                  <a:lumMod val="65000"/>
                </a:schemeClr>
              </a:solidFill>
              <a:latin typeface="Calibri" pitchFamily="34" charset="0"/>
            </a:endParaRPr>
          </a:p>
          <a:p>
            <a:pPr>
              <a:lnSpc>
                <a:spcPct val="90000"/>
              </a:lnSpc>
              <a:buFont typeface="Wingdings" panose="05000000000000000000" pitchFamily="2" charset="2"/>
              <a:buChar char="Ø"/>
            </a:pPr>
            <a:r>
              <a:rPr lang="nl-NL" b="1" dirty="0" err="1" smtClean="0">
                <a:latin typeface="Calibri" pitchFamily="34" charset="0"/>
              </a:rPr>
              <a:t>Termination</a:t>
            </a:r>
            <a:endParaRPr lang="nl-NL" b="1" dirty="0">
              <a:latin typeface="Calibri" pitchFamily="34" charset="0"/>
            </a:endParaRPr>
          </a:p>
          <a:p>
            <a:pPr lvl="1">
              <a:lnSpc>
                <a:spcPct val="90000"/>
              </a:lnSpc>
            </a:pPr>
            <a:r>
              <a:rPr lang="en-US" dirty="0">
                <a:latin typeface="Calibri" pitchFamily="34" charset="0"/>
              </a:rPr>
              <a:t>Het RNA transcript </a:t>
            </a:r>
            <a:r>
              <a:rPr lang="en-US" dirty="0" err="1">
                <a:latin typeface="Calibri" pitchFamily="34" charset="0"/>
              </a:rPr>
              <a:t>vouwt</a:t>
            </a:r>
            <a:r>
              <a:rPr lang="en-US" dirty="0">
                <a:latin typeface="Calibri" pitchFamily="34" charset="0"/>
              </a:rPr>
              <a:t> </a:t>
            </a:r>
            <a:r>
              <a:rPr lang="en-US" dirty="0" err="1">
                <a:latin typeface="Calibri" pitchFamily="34" charset="0"/>
              </a:rPr>
              <a:t>terug</a:t>
            </a:r>
            <a:r>
              <a:rPr lang="en-US" dirty="0">
                <a:latin typeface="Calibri" pitchFamily="34" charset="0"/>
              </a:rPr>
              <a:t> op </a:t>
            </a:r>
            <a:r>
              <a:rPr lang="en-US" dirty="0" err="1">
                <a:latin typeface="Calibri" pitchFamily="34" charset="0"/>
              </a:rPr>
              <a:t>zichzelf</a:t>
            </a:r>
            <a:r>
              <a:rPr lang="en-US" dirty="0">
                <a:latin typeface="Calibri" pitchFamily="34" charset="0"/>
              </a:rPr>
              <a:t> </a:t>
            </a:r>
            <a:r>
              <a:rPr lang="en-US" dirty="0">
                <a:latin typeface="Calibri" pitchFamily="34" charset="0"/>
                <a:sym typeface="Wingdings" pitchFamily="2" charset="2"/>
              </a:rPr>
              <a:t></a:t>
            </a:r>
            <a:r>
              <a:rPr lang="en-US" dirty="0">
                <a:latin typeface="Calibri" pitchFamily="34" charset="0"/>
              </a:rPr>
              <a:t> hairpin </a:t>
            </a:r>
            <a:r>
              <a:rPr lang="en-US" dirty="0" err="1">
                <a:latin typeface="Calibri" pitchFamily="34" charset="0"/>
              </a:rPr>
              <a:t>structuur</a:t>
            </a:r>
            <a:r>
              <a:rPr lang="en-US" dirty="0">
                <a:latin typeface="Calibri" pitchFamily="34" charset="0"/>
              </a:rPr>
              <a:t> (</a:t>
            </a:r>
            <a:r>
              <a:rPr lang="en-US" dirty="0" err="1">
                <a:latin typeface="Calibri" pitchFamily="34" charset="0"/>
              </a:rPr>
              <a:t>m.b.v</a:t>
            </a:r>
            <a:r>
              <a:rPr lang="en-US" dirty="0">
                <a:latin typeface="Calibri" pitchFamily="34" charset="0"/>
              </a:rPr>
              <a:t>. H-</a:t>
            </a:r>
            <a:r>
              <a:rPr lang="en-US" dirty="0" err="1">
                <a:latin typeface="Calibri" pitchFamily="34" charset="0"/>
              </a:rPr>
              <a:t>bruggen</a:t>
            </a:r>
            <a:r>
              <a:rPr lang="en-US" dirty="0">
                <a:latin typeface="Calibri" pitchFamily="34" charset="0"/>
              </a:rPr>
              <a:t>)</a:t>
            </a:r>
          </a:p>
          <a:p>
            <a:pPr lvl="1">
              <a:lnSpc>
                <a:spcPct val="90000"/>
              </a:lnSpc>
            </a:pPr>
            <a:r>
              <a:rPr lang="en-US" dirty="0" err="1">
                <a:latin typeface="Calibri" pitchFamily="34" charset="0"/>
              </a:rPr>
              <a:t>Soms</a:t>
            </a:r>
            <a:r>
              <a:rPr lang="en-US" dirty="0">
                <a:latin typeface="Calibri" pitchFamily="34" charset="0"/>
              </a:rPr>
              <a:t> </a:t>
            </a:r>
            <a:r>
              <a:rPr lang="en-US" dirty="0" err="1">
                <a:latin typeface="Calibri" pitchFamily="34" charset="0"/>
              </a:rPr>
              <a:t>ook</a:t>
            </a:r>
            <a:r>
              <a:rPr lang="en-US" dirty="0">
                <a:latin typeface="Calibri" pitchFamily="34" charset="0"/>
              </a:rPr>
              <a:t> termination factor </a:t>
            </a:r>
            <a:r>
              <a:rPr lang="en-US" i="1" dirty="0">
                <a:latin typeface="Calibri" pitchFamily="34" charset="0"/>
              </a:rPr>
              <a:t>rho (</a:t>
            </a:r>
            <a:r>
              <a:rPr lang="el-GR" i="1" dirty="0">
                <a:latin typeface="Calibri" pitchFamily="34" charset="0"/>
              </a:rPr>
              <a:t>ρ</a:t>
            </a:r>
            <a:r>
              <a:rPr lang="nl-NL" i="1" dirty="0">
                <a:latin typeface="Calibri" pitchFamily="34" charset="0"/>
              </a:rPr>
              <a:t>)</a:t>
            </a:r>
          </a:p>
          <a:p>
            <a:pPr lvl="1">
              <a:lnSpc>
                <a:spcPct val="90000"/>
              </a:lnSpc>
            </a:pPr>
            <a:r>
              <a:rPr lang="nl-NL" dirty="0">
                <a:latin typeface="Calibri" pitchFamily="34" charset="0"/>
              </a:rPr>
              <a:t>RNA </a:t>
            </a:r>
            <a:r>
              <a:rPr lang="nl-NL" dirty="0" err="1">
                <a:latin typeface="Calibri" pitchFamily="34" charset="0"/>
              </a:rPr>
              <a:t>polymerase</a:t>
            </a:r>
            <a:r>
              <a:rPr lang="nl-NL" dirty="0">
                <a:latin typeface="Calibri" pitchFamily="34" charset="0"/>
              </a:rPr>
              <a:t> dissocieert van de </a:t>
            </a:r>
            <a:r>
              <a:rPr lang="nl-NL" dirty="0" err="1">
                <a:latin typeface="Calibri" pitchFamily="34" charset="0"/>
              </a:rPr>
              <a:t>template</a:t>
            </a:r>
            <a:endParaRPr lang="nl-NL" dirty="0">
              <a:latin typeface="Calibri" pitchFamily="34" charset="0"/>
            </a:endParaRPr>
          </a:p>
          <a:p>
            <a:pPr lvl="1">
              <a:lnSpc>
                <a:spcPct val="90000"/>
              </a:lnSpc>
              <a:buFontTx/>
              <a:buNone/>
            </a:pPr>
            <a:endParaRPr lang="el-GR" dirty="0">
              <a:latin typeface="Calibri" pitchFamily="34" charset="0"/>
            </a:endParaRPr>
          </a:p>
        </p:txBody>
      </p:sp>
      <p:sp>
        <p:nvSpPr>
          <p:cNvPr id="3" name="Rechthoek 2"/>
          <p:cNvSpPr/>
          <p:nvPr/>
        </p:nvSpPr>
        <p:spPr>
          <a:xfrm>
            <a:off x="2229535" y="5280972"/>
            <a:ext cx="4133504" cy="338554"/>
          </a:xfrm>
          <a:prstGeom prst="rect">
            <a:avLst/>
          </a:prstGeom>
        </p:spPr>
        <p:txBody>
          <a:bodyPr wrap="none">
            <a:spAutoFit/>
          </a:bodyPr>
          <a:lstStyle/>
          <a:p>
            <a:pPr lvl="0"/>
            <a:r>
              <a:rPr lang="nl-NL" sz="1600" dirty="0" smtClean="0">
                <a:hlinkClick r:id="rId3"/>
              </a:rPr>
              <a:t>Filmpje transcriptie prokaryoten (zonder geluid)</a:t>
            </a:r>
            <a:endParaRPr lang="nl-NL" sz="16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08222" y="188640"/>
            <a:ext cx="8363272" cy="1143000"/>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b="1" kern="0" smtClean="0">
                <a:solidFill>
                  <a:srgbClr val="FF6600"/>
                </a:solidFill>
                <a:latin typeface="Calibri" pitchFamily="34" charset="0"/>
              </a:rPr>
              <a:t>Transcriptie: van DNA naar RNA (3)</a:t>
            </a:r>
            <a:endParaRPr lang="en-US" b="1" kern="0" dirty="0">
              <a:solidFill>
                <a:srgbClr val="FF6600"/>
              </a:solidFill>
              <a:latin typeface="Calibri" pitchFamily="34" charset="0"/>
            </a:endParaRPr>
          </a:p>
        </p:txBody>
      </p:sp>
      <p:grpSp>
        <p:nvGrpSpPr>
          <p:cNvPr id="13" name="Groep 12"/>
          <p:cNvGrpSpPr/>
          <p:nvPr/>
        </p:nvGrpSpPr>
        <p:grpSpPr>
          <a:xfrm>
            <a:off x="179513" y="1124744"/>
            <a:ext cx="4387420" cy="5184576"/>
            <a:chOff x="179513" y="1052736"/>
            <a:chExt cx="4387420" cy="5184576"/>
          </a:xfrm>
        </p:grpSpPr>
        <p:pic>
          <p:nvPicPr>
            <p:cNvPr id="2" name="Afbeelding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028" y="2492896"/>
              <a:ext cx="4090948" cy="3435856"/>
            </a:xfrm>
            <a:prstGeom prst="rect">
              <a:avLst/>
            </a:prstGeom>
          </p:spPr>
        </p:pic>
        <p:sp>
          <p:nvSpPr>
            <p:cNvPr id="5" name="Tekstvak 4"/>
            <p:cNvSpPr txBox="1"/>
            <p:nvPr/>
          </p:nvSpPr>
          <p:spPr>
            <a:xfrm>
              <a:off x="187953" y="1124744"/>
              <a:ext cx="4378980" cy="892552"/>
            </a:xfrm>
            <a:prstGeom prst="rect">
              <a:avLst/>
            </a:prstGeom>
            <a:noFill/>
          </p:spPr>
          <p:txBody>
            <a:bodyPr wrap="square" rtlCol="0">
              <a:spAutoFit/>
            </a:bodyPr>
            <a:lstStyle/>
            <a:p>
              <a:r>
                <a:rPr lang="nl-NL" sz="2600" dirty="0" smtClean="0">
                  <a:solidFill>
                    <a:schemeClr val="tx1"/>
                  </a:solidFill>
                </a:rPr>
                <a:t>Intrinsieke terminatie (zonder </a:t>
              </a:r>
              <a:r>
                <a:rPr lang="nl-NL" sz="2600" dirty="0" err="1" smtClean="0">
                  <a:solidFill>
                    <a:schemeClr val="tx1"/>
                  </a:solidFill>
                </a:rPr>
                <a:t>termination</a:t>
              </a:r>
              <a:r>
                <a:rPr lang="nl-NL" sz="2600" dirty="0" smtClean="0">
                  <a:solidFill>
                    <a:schemeClr val="tx1"/>
                  </a:solidFill>
                </a:rPr>
                <a:t> factor </a:t>
              </a:r>
              <a:r>
                <a:rPr lang="nl-NL" sz="2600" b="1" dirty="0" smtClean="0">
                  <a:solidFill>
                    <a:schemeClr val="tx1"/>
                  </a:solidFill>
                </a:rPr>
                <a:t>Rho</a:t>
              </a:r>
              <a:r>
                <a:rPr lang="nl-NL" sz="2600" dirty="0" smtClean="0">
                  <a:solidFill>
                    <a:schemeClr val="tx1"/>
                  </a:solidFill>
                </a:rPr>
                <a:t>)</a:t>
              </a:r>
              <a:endParaRPr lang="nl-NL" sz="2600" dirty="0">
                <a:solidFill>
                  <a:schemeClr val="tx1"/>
                </a:solidFill>
              </a:endParaRPr>
            </a:p>
          </p:txBody>
        </p:sp>
        <p:sp>
          <p:nvSpPr>
            <p:cNvPr id="7" name="Rechthoek 6"/>
            <p:cNvSpPr/>
            <p:nvPr/>
          </p:nvSpPr>
          <p:spPr bwMode="auto">
            <a:xfrm>
              <a:off x="179513" y="1052736"/>
              <a:ext cx="4320480" cy="518457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nl-NL" sz="4400" b="0" i="0" u="none" strike="noStrike" cap="none" normalizeH="0" baseline="0" smtClean="0">
                <a:ln>
                  <a:noFill/>
                </a:ln>
                <a:solidFill>
                  <a:srgbClr val="0033CC"/>
                </a:solidFill>
                <a:effectLst/>
                <a:latin typeface="Calibri" pitchFamily="34" charset="0"/>
              </a:endParaRPr>
            </a:p>
          </p:txBody>
        </p:sp>
        <p:cxnSp>
          <p:nvCxnSpPr>
            <p:cNvPr id="11" name="Rechte verbindingslijn 10"/>
            <p:cNvCxnSpPr/>
            <p:nvPr/>
          </p:nvCxnSpPr>
          <p:spPr bwMode="auto">
            <a:xfrm>
              <a:off x="179513" y="2132856"/>
              <a:ext cx="4320480" cy="0"/>
            </a:xfrm>
            <a:prstGeom prst="line">
              <a:avLst/>
            </a:prstGeom>
            <a:noFill/>
            <a:ln w="9525" cap="flat" cmpd="sng" algn="ctr">
              <a:solidFill>
                <a:schemeClr val="tx1"/>
              </a:solidFill>
              <a:prstDash val="solid"/>
              <a:round/>
              <a:headEnd type="none" w="med" len="med"/>
              <a:tailEnd type="none" w="med" len="med"/>
            </a:ln>
            <a:effectLst/>
          </p:spPr>
        </p:cxnSp>
      </p:grpSp>
      <p:grpSp>
        <p:nvGrpSpPr>
          <p:cNvPr id="14" name="Groep 13"/>
          <p:cNvGrpSpPr/>
          <p:nvPr/>
        </p:nvGrpSpPr>
        <p:grpSpPr>
          <a:xfrm>
            <a:off x="4644008" y="1124744"/>
            <a:ext cx="4320480" cy="5184576"/>
            <a:chOff x="4644008" y="1043285"/>
            <a:chExt cx="4320480" cy="5184576"/>
          </a:xfrm>
        </p:grpSpPr>
        <p:pic>
          <p:nvPicPr>
            <p:cNvPr id="3" name="Afbeelding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3192" y="2492896"/>
              <a:ext cx="3837278" cy="3363848"/>
            </a:xfrm>
            <a:prstGeom prst="rect">
              <a:avLst/>
            </a:prstGeom>
          </p:spPr>
        </p:pic>
        <p:sp>
          <p:nvSpPr>
            <p:cNvPr id="6" name="Tekstvak 5"/>
            <p:cNvSpPr txBox="1"/>
            <p:nvPr/>
          </p:nvSpPr>
          <p:spPr>
            <a:xfrm>
              <a:off x="5019300" y="1124744"/>
              <a:ext cx="3513140" cy="892552"/>
            </a:xfrm>
            <a:prstGeom prst="rect">
              <a:avLst/>
            </a:prstGeom>
            <a:noFill/>
          </p:spPr>
          <p:txBody>
            <a:bodyPr wrap="square" rtlCol="0">
              <a:spAutoFit/>
            </a:bodyPr>
            <a:lstStyle/>
            <a:p>
              <a:r>
                <a:rPr lang="nl-NL" sz="2600" b="1" dirty="0" smtClean="0">
                  <a:solidFill>
                    <a:schemeClr val="tx1"/>
                  </a:solidFill>
                </a:rPr>
                <a:t>Rho-</a:t>
              </a:r>
              <a:r>
                <a:rPr lang="nl-NL" sz="2600" dirty="0" smtClean="0">
                  <a:solidFill>
                    <a:schemeClr val="tx1"/>
                  </a:solidFill>
                </a:rPr>
                <a:t> afhankelijke terminatie</a:t>
              </a:r>
              <a:endParaRPr lang="nl-NL" sz="2600" dirty="0">
                <a:solidFill>
                  <a:schemeClr val="tx1"/>
                </a:solidFill>
              </a:endParaRPr>
            </a:p>
          </p:txBody>
        </p:sp>
        <p:sp>
          <p:nvSpPr>
            <p:cNvPr id="9" name="Rechthoek 8"/>
            <p:cNvSpPr/>
            <p:nvPr/>
          </p:nvSpPr>
          <p:spPr bwMode="auto">
            <a:xfrm>
              <a:off x="4644008" y="1043285"/>
              <a:ext cx="4320480" cy="518457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nl-NL" sz="4400" b="0" i="0" u="none" strike="noStrike" cap="none" normalizeH="0" baseline="0" smtClean="0">
                <a:ln>
                  <a:noFill/>
                </a:ln>
                <a:solidFill>
                  <a:srgbClr val="0033CC"/>
                </a:solidFill>
                <a:effectLst/>
                <a:latin typeface="Calibri" pitchFamily="34" charset="0"/>
              </a:endParaRPr>
            </a:p>
          </p:txBody>
        </p:sp>
        <p:cxnSp>
          <p:nvCxnSpPr>
            <p:cNvPr id="12" name="Rechte verbindingslijn 11"/>
            <p:cNvCxnSpPr/>
            <p:nvPr/>
          </p:nvCxnSpPr>
          <p:spPr bwMode="auto">
            <a:xfrm>
              <a:off x="4644008" y="2132856"/>
              <a:ext cx="4320480" cy="0"/>
            </a:xfrm>
            <a:prstGeom prst="line">
              <a:avLst/>
            </a:prstGeom>
            <a:noFill/>
            <a:ln w="9525" cap="flat" cmpd="sng" algn="ctr">
              <a:solidFill>
                <a:schemeClr val="tx1"/>
              </a:solidFill>
              <a:prstDash val="solid"/>
              <a:round/>
              <a:headEnd type="none" w="med" len="med"/>
              <a:tailEnd type="none" w="med" len="med"/>
            </a:ln>
            <a:effectLst/>
          </p:spPr>
        </p:cxnSp>
      </p:grpSp>
      <p:sp>
        <p:nvSpPr>
          <p:cNvPr id="8" name="Tekstvak 7"/>
          <p:cNvSpPr txBox="1"/>
          <p:nvPr/>
        </p:nvSpPr>
        <p:spPr>
          <a:xfrm>
            <a:off x="1259633" y="6381328"/>
            <a:ext cx="6912768" cy="400110"/>
          </a:xfrm>
          <a:prstGeom prst="rect">
            <a:avLst/>
          </a:prstGeom>
          <a:noFill/>
        </p:spPr>
        <p:txBody>
          <a:bodyPr wrap="square" rtlCol="0">
            <a:spAutoFit/>
          </a:bodyPr>
          <a:lstStyle/>
          <a:p>
            <a:r>
              <a:rPr lang="nl-NL" sz="2000" dirty="0" smtClean="0">
                <a:solidFill>
                  <a:schemeClr val="tx1"/>
                </a:solidFill>
              </a:rPr>
              <a:t>80% van de genen in E. coli	20% van de genen in E. coli</a:t>
            </a:r>
            <a:endParaRPr lang="nl-NL" sz="2000" dirty="0">
              <a:solidFill>
                <a:schemeClr val="tx1"/>
              </a:solidFill>
            </a:endParaRPr>
          </a:p>
        </p:txBody>
      </p:sp>
      <p:sp>
        <p:nvSpPr>
          <p:cNvPr id="15" name="Tekstvak 14"/>
          <p:cNvSpPr txBox="1"/>
          <p:nvPr/>
        </p:nvSpPr>
        <p:spPr>
          <a:xfrm>
            <a:off x="35496" y="6318993"/>
            <a:ext cx="936104" cy="323165"/>
          </a:xfrm>
          <a:prstGeom prst="rect">
            <a:avLst/>
          </a:prstGeom>
          <a:noFill/>
        </p:spPr>
        <p:txBody>
          <a:bodyPr wrap="square" rtlCol="0">
            <a:spAutoFit/>
          </a:bodyPr>
          <a:lstStyle/>
          <a:p>
            <a:r>
              <a:rPr lang="nl-NL" sz="1500" dirty="0" smtClean="0">
                <a:solidFill>
                  <a:schemeClr val="tx1"/>
                </a:solidFill>
              </a:rPr>
              <a:t>Fig. 13.10</a:t>
            </a:r>
            <a:endParaRPr lang="nl-NL" sz="1500" dirty="0">
              <a:solidFill>
                <a:schemeClr val="tx1"/>
              </a:solidFill>
            </a:endParaRPr>
          </a:p>
        </p:txBody>
      </p:sp>
    </p:spTree>
    <p:extLst>
      <p:ext uri="{BB962C8B-B14F-4D97-AF65-F5344CB8AC3E}">
        <p14:creationId xmlns:p14="http://schemas.microsoft.com/office/powerpoint/2010/main" val="693951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b="1" dirty="0" smtClean="0">
                <a:solidFill>
                  <a:srgbClr val="FF6600"/>
                </a:solidFill>
                <a:latin typeface="Calibri" pitchFamily="34" charset="0"/>
              </a:rPr>
              <a:t>Genetic code</a:t>
            </a:r>
            <a:endParaRPr lang="en-US" b="1" dirty="0">
              <a:solidFill>
                <a:srgbClr val="FF6600"/>
              </a:solidFill>
              <a:latin typeface="Calibri" pitchFamily="34" charset="0"/>
            </a:endParaRPr>
          </a:p>
        </p:txBody>
      </p:sp>
      <p:sp>
        <p:nvSpPr>
          <p:cNvPr id="6147" name="Rectangle 3"/>
          <p:cNvSpPr>
            <a:spLocks noGrp="1" noChangeArrowheads="1"/>
          </p:cNvSpPr>
          <p:nvPr>
            <p:ph type="body" idx="1"/>
          </p:nvPr>
        </p:nvSpPr>
        <p:spPr/>
        <p:txBody>
          <a:bodyPr/>
          <a:lstStyle/>
          <a:p>
            <a:pPr marL="457200" indent="-457200">
              <a:lnSpc>
                <a:spcPct val="80000"/>
              </a:lnSpc>
              <a:buFont typeface="+mj-lt"/>
              <a:buAutoNum type="arabicPeriod"/>
            </a:pPr>
            <a:r>
              <a:rPr lang="nl-NL" sz="2400" dirty="0">
                <a:latin typeface="Calibri" pitchFamily="34" charset="0"/>
              </a:rPr>
              <a:t>Genetische code is lineair, wordt afgeschreven tot </a:t>
            </a:r>
            <a:r>
              <a:rPr lang="nl-NL" sz="2400" dirty="0" err="1">
                <a:latin typeface="Calibri" pitchFamily="34" charset="0"/>
              </a:rPr>
              <a:t>mRNA</a:t>
            </a:r>
            <a:endParaRPr lang="nl-NL" sz="2400" dirty="0">
              <a:latin typeface="Calibri" pitchFamily="34" charset="0"/>
            </a:endParaRPr>
          </a:p>
          <a:p>
            <a:pPr marL="457200" indent="-457200">
              <a:lnSpc>
                <a:spcPct val="80000"/>
              </a:lnSpc>
              <a:buFont typeface="+mj-lt"/>
              <a:buAutoNum type="arabicPeriod"/>
            </a:pPr>
            <a:r>
              <a:rPr lang="nl-NL" sz="2400" dirty="0">
                <a:latin typeface="Calibri" pitchFamily="34" charset="0"/>
              </a:rPr>
              <a:t>Een codon = 3 </a:t>
            </a:r>
            <a:r>
              <a:rPr lang="nl-NL" sz="2400" dirty="0" err="1">
                <a:latin typeface="Calibri" pitchFamily="34" charset="0"/>
              </a:rPr>
              <a:t>ribonucleotides</a:t>
            </a:r>
            <a:r>
              <a:rPr lang="nl-NL" sz="2400" dirty="0">
                <a:latin typeface="Calibri" pitchFamily="34" charset="0"/>
              </a:rPr>
              <a:t>, specificeert 1 aminozuur</a:t>
            </a:r>
          </a:p>
          <a:p>
            <a:pPr marL="457200" indent="-457200">
              <a:lnSpc>
                <a:spcPct val="80000"/>
              </a:lnSpc>
              <a:buFont typeface="+mj-lt"/>
              <a:buAutoNum type="arabicPeriod"/>
            </a:pPr>
            <a:r>
              <a:rPr lang="nl-NL" sz="2400" dirty="0">
                <a:latin typeface="Calibri" pitchFamily="34" charset="0"/>
              </a:rPr>
              <a:t>Code is </a:t>
            </a:r>
            <a:r>
              <a:rPr lang="nl-NL" sz="2400" dirty="0" err="1">
                <a:latin typeface="Calibri" pitchFamily="34" charset="0"/>
              </a:rPr>
              <a:t>unambiguous</a:t>
            </a:r>
            <a:r>
              <a:rPr lang="nl-NL" sz="2400" dirty="0">
                <a:latin typeface="Calibri" pitchFamily="34" charset="0"/>
              </a:rPr>
              <a:t> = codeert voor 1 aminozuur</a:t>
            </a:r>
          </a:p>
          <a:p>
            <a:pPr marL="457200" indent="-457200">
              <a:lnSpc>
                <a:spcPct val="80000"/>
              </a:lnSpc>
              <a:buFont typeface="+mj-lt"/>
              <a:buAutoNum type="arabicPeriod"/>
            </a:pPr>
            <a:r>
              <a:rPr lang="nl-NL" sz="2400" dirty="0">
                <a:latin typeface="Calibri" pitchFamily="34" charset="0"/>
              </a:rPr>
              <a:t>Code is </a:t>
            </a:r>
            <a:r>
              <a:rPr lang="nl-NL" sz="2400" dirty="0" err="1">
                <a:latin typeface="Calibri" pitchFamily="34" charset="0"/>
              </a:rPr>
              <a:t>degenerate</a:t>
            </a:r>
            <a:r>
              <a:rPr lang="nl-NL" sz="2400" dirty="0">
                <a:latin typeface="Calibri" pitchFamily="34" charset="0"/>
              </a:rPr>
              <a:t> = 1 aminozuur kan door meerdere codes bepaald worden</a:t>
            </a:r>
          </a:p>
          <a:p>
            <a:pPr marL="457200" indent="-457200">
              <a:lnSpc>
                <a:spcPct val="80000"/>
              </a:lnSpc>
              <a:buFont typeface="+mj-lt"/>
              <a:buAutoNum type="arabicPeriod"/>
            </a:pPr>
            <a:r>
              <a:rPr lang="nl-NL" sz="2400" dirty="0">
                <a:latin typeface="Calibri" pitchFamily="34" charset="0"/>
              </a:rPr>
              <a:t>Start en stop codon</a:t>
            </a:r>
          </a:p>
          <a:p>
            <a:pPr marL="457200" indent="-457200">
              <a:lnSpc>
                <a:spcPct val="80000"/>
              </a:lnSpc>
              <a:buFont typeface="+mj-lt"/>
              <a:buAutoNum type="arabicPeriod"/>
            </a:pPr>
            <a:r>
              <a:rPr lang="nl-NL" sz="2400" dirty="0">
                <a:latin typeface="Calibri" pitchFamily="34" charset="0"/>
              </a:rPr>
              <a:t>Geen interne punctuatie (komma’s, spaties etc.)</a:t>
            </a:r>
          </a:p>
          <a:p>
            <a:pPr marL="457200" indent="-457200">
              <a:lnSpc>
                <a:spcPct val="80000"/>
              </a:lnSpc>
              <a:buFont typeface="+mj-lt"/>
              <a:buAutoNum type="arabicPeriod"/>
            </a:pPr>
            <a:r>
              <a:rPr lang="nl-NL" sz="2400" dirty="0" err="1" smtClean="0">
                <a:latin typeface="Calibri" pitchFamily="34" charset="0"/>
              </a:rPr>
              <a:t>Nonoverlapping</a:t>
            </a:r>
            <a:endParaRPr lang="nl-NL" sz="2400" dirty="0" smtClean="0">
              <a:latin typeface="Calibri" pitchFamily="34" charset="0"/>
            </a:endParaRPr>
          </a:p>
          <a:p>
            <a:pPr marL="457200" indent="-457200">
              <a:lnSpc>
                <a:spcPct val="80000"/>
              </a:lnSpc>
              <a:buFont typeface="+mj-lt"/>
              <a:buAutoNum type="arabicPeriod"/>
            </a:pPr>
            <a:r>
              <a:rPr lang="nl-NL" sz="2400" dirty="0" smtClean="0">
                <a:latin typeface="Calibri" pitchFamily="34" charset="0"/>
              </a:rPr>
              <a:t>Sequentie codon is </a:t>
            </a:r>
            <a:r>
              <a:rPr lang="nl-NL" sz="2400" dirty="0" err="1" smtClean="0">
                <a:latin typeface="Calibri" pitchFamily="34" charset="0"/>
              </a:rPr>
              <a:t>colineair</a:t>
            </a:r>
            <a:r>
              <a:rPr lang="nl-NL" sz="2400" dirty="0" smtClean="0">
                <a:latin typeface="Calibri" pitchFamily="34" charset="0"/>
              </a:rPr>
              <a:t> met sequentie aminozuren</a:t>
            </a:r>
            <a:endParaRPr lang="nl-NL" sz="2400" dirty="0">
              <a:latin typeface="Calibri" pitchFamily="34" charset="0"/>
            </a:endParaRPr>
          </a:p>
          <a:p>
            <a:pPr marL="457200" indent="-457200">
              <a:lnSpc>
                <a:spcPct val="80000"/>
              </a:lnSpc>
              <a:buFont typeface="+mj-lt"/>
              <a:buAutoNum type="arabicPeriod"/>
            </a:pPr>
            <a:r>
              <a:rPr lang="nl-NL" sz="2400" dirty="0">
                <a:latin typeface="Calibri" pitchFamily="34" charset="0"/>
              </a:rPr>
              <a:t>Universeel voor virussen, prokaryoten, </a:t>
            </a:r>
            <a:r>
              <a:rPr lang="nl-NL" sz="2400" dirty="0" err="1">
                <a:latin typeface="Calibri" pitchFamily="34" charset="0"/>
              </a:rPr>
              <a:t>archaea</a:t>
            </a:r>
            <a:r>
              <a:rPr lang="nl-NL" sz="2400" dirty="0">
                <a:latin typeface="Calibri" pitchFamily="34" charset="0"/>
              </a:rPr>
              <a:t> en eukaryoten</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5496" y="116632"/>
            <a:ext cx="9108504" cy="936104"/>
          </a:xfrm>
        </p:spPr>
        <p:txBody>
          <a:bodyPr/>
          <a:lstStyle/>
          <a:p>
            <a:r>
              <a:rPr lang="nl-NL" sz="4000" b="1" dirty="0" smtClean="0">
                <a:solidFill>
                  <a:srgbClr val="FF6600"/>
                </a:solidFill>
                <a:latin typeface="Calibri" pitchFamily="34" charset="0"/>
              </a:rPr>
              <a:t>Transcriptie </a:t>
            </a:r>
            <a:r>
              <a:rPr lang="nl-NL" sz="4000" b="1" i="1" dirty="0" smtClean="0">
                <a:solidFill>
                  <a:srgbClr val="FF6600"/>
                </a:solidFill>
                <a:latin typeface="Calibri" pitchFamily="34" charset="0"/>
              </a:rPr>
              <a:t>(en translatie) </a:t>
            </a:r>
            <a:r>
              <a:rPr lang="nl-NL" sz="4000" b="1" dirty="0" smtClean="0">
                <a:solidFill>
                  <a:srgbClr val="FF6600"/>
                </a:solidFill>
                <a:latin typeface="Calibri" pitchFamily="34" charset="0"/>
              </a:rPr>
              <a:t>in prokaryoten</a:t>
            </a:r>
            <a:endParaRPr lang="nl-NL" sz="4000" b="1" dirty="0">
              <a:solidFill>
                <a:srgbClr val="FF6600"/>
              </a:solidFill>
            </a:endParaRPr>
          </a:p>
        </p:txBody>
      </p:sp>
      <p:sp>
        <p:nvSpPr>
          <p:cNvPr id="5" name="Tekstvak 4"/>
          <p:cNvSpPr txBox="1"/>
          <p:nvPr/>
        </p:nvSpPr>
        <p:spPr>
          <a:xfrm>
            <a:off x="251520" y="1268760"/>
            <a:ext cx="3766574" cy="5262979"/>
          </a:xfrm>
          <a:prstGeom prst="rect">
            <a:avLst/>
          </a:prstGeom>
          <a:noFill/>
        </p:spPr>
        <p:txBody>
          <a:bodyPr wrap="square" rtlCol="0">
            <a:spAutoFit/>
          </a:bodyPr>
          <a:lstStyle/>
          <a:p>
            <a:pPr marL="0" lvl="1" algn="l">
              <a:lnSpc>
                <a:spcPct val="90000"/>
              </a:lnSpc>
            </a:pPr>
            <a:r>
              <a:rPr lang="en-US" sz="2800" dirty="0" smtClean="0">
                <a:solidFill>
                  <a:schemeClr val="tx1"/>
                </a:solidFill>
              </a:rPr>
              <a:t>In </a:t>
            </a:r>
            <a:r>
              <a:rPr lang="en-US" sz="2800" dirty="0" err="1" smtClean="0">
                <a:solidFill>
                  <a:schemeClr val="tx1"/>
                </a:solidFill>
              </a:rPr>
              <a:t>prokaryoten</a:t>
            </a:r>
            <a:r>
              <a:rPr lang="en-US" sz="2800" dirty="0" smtClean="0">
                <a:solidFill>
                  <a:schemeClr val="tx1"/>
                </a:solidFill>
              </a:rPr>
              <a:t> </a:t>
            </a:r>
            <a:r>
              <a:rPr lang="en-US" sz="2800" dirty="0" err="1" smtClean="0">
                <a:solidFill>
                  <a:schemeClr val="tx1"/>
                </a:solidFill>
              </a:rPr>
              <a:t>kunnen</a:t>
            </a:r>
            <a:r>
              <a:rPr lang="en-US" sz="2800" dirty="0" smtClean="0">
                <a:solidFill>
                  <a:schemeClr val="tx1"/>
                </a:solidFill>
              </a:rPr>
              <a:t> </a:t>
            </a:r>
            <a:r>
              <a:rPr lang="en-US" sz="2800" dirty="0" err="1" smtClean="0">
                <a:solidFill>
                  <a:schemeClr val="tx1"/>
                </a:solidFill>
              </a:rPr>
              <a:t>meerdere</a:t>
            </a:r>
            <a:r>
              <a:rPr lang="en-US" sz="2800" dirty="0" smtClean="0">
                <a:solidFill>
                  <a:schemeClr val="tx1"/>
                </a:solidFill>
              </a:rPr>
              <a:t> </a:t>
            </a:r>
            <a:r>
              <a:rPr lang="en-US" sz="2800" dirty="0" err="1" smtClean="0">
                <a:solidFill>
                  <a:schemeClr val="tx1"/>
                </a:solidFill>
              </a:rPr>
              <a:t>genen</a:t>
            </a:r>
            <a:r>
              <a:rPr lang="en-US" sz="2800" dirty="0" smtClean="0">
                <a:solidFill>
                  <a:schemeClr val="tx1"/>
                </a:solidFill>
              </a:rPr>
              <a:t> (</a:t>
            </a:r>
            <a:r>
              <a:rPr lang="en-US" sz="2800" dirty="0" err="1" smtClean="0">
                <a:solidFill>
                  <a:schemeClr val="tx1"/>
                </a:solidFill>
              </a:rPr>
              <a:t>bv</a:t>
            </a:r>
            <a:r>
              <a:rPr lang="en-US" sz="2800" dirty="0" smtClean="0">
                <a:solidFill>
                  <a:schemeClr val="tx1"/>
                </a:solidFill>
              </a:rPr>
              <a:t>. 1 </a:t>
            </a:r>
            <a:r>
              <a:rPr lang="en-US" sz="2800" dirty="0" err="1" smtClean="0">
                <a:solidFill>
                  <a:schemeClr val="tx1"/>
                </a:solidFill>
              </a:rPr>
              <a:t>metabole</a:t>
            </a:r>
            <a:r>
              <a:rPr lang="en-US" sz="2800" dirty="0" smtClean="0">
                <a:solidFill>
                  <a:schemeClr val="tx1"/>
                </a:solidFill>
              </a:rPr>
              <a:t> route, </a:t>
            </a:r>
            <a:r>
              <a:rPr lang="en-US" sz="2800" dirty="0" err="1" smtClean="0">
                <a:solidFill>
                  <a:schemeClr val="tx1"/>
                </a:solidFill>
              </a:rPr>
              <a:t>een</a:t>
            </a:r>
            <a:r>
              <a:rPr lang="en-US" sz="2800" dirty="0" smtClean="0">
                <a:solidFill>
                  <a:schemeClr val="tx1"/>
                </a:solidFill>
              </a:rPr>
              <a:t> operon) in 1x </a:t>
            </a:r>
            <a:r>
              <a:rPr lang="en-US" sz="2800" dirty="0" err="1" smtClean="0">
                <a:solidFill>
                  <a:schemeClr val="tx1"/>
                </a:solidFill>
              </a:rPr>
              <a:t>worden</a:t>
            </a:r>
            <a:r>
              <a:rPr lang="en-US" sz="2800" dirty="0" smtClean="0">
                <a:solidFill>
                  <a:schemeClr val="tx1"/>
                </a:solidFill>
              </a:rPr>
              <a:t> </a:t>
            </a:r>
            <a:r>
              <a:rPr lang="en-US" sz="2800" dirty="0" err="1" smtClean="0">
                <a:solidFill>
                  <a:schemeClr val="tx1"/>
                </a:solidFill>
              </a:rPr>
              <a:t>afgeschreven</a:t>
            </a:r>
            <a:r>
              <a:rPr lang="en-US" sz="2800" dirty="0" smtClean="0">
                <a:solidFill>
                  <a:schemeClr val="tx1"/>
                </a:solidFill>
              </a:rPr>
              <a:t> tot 1 </a:t>
            </a:r>
            <a:r>
              <a:rPr lang="en-US" sz="2800" dirty="0" err="1" smtClean="0">
                <a:solidFill>
                  <a:schemeClr val="tx1"/>
                </a:solidFill>
              </a:rPr>
              <a:t>lang</a:t>
            </a:r>
            <a:r>
              <a:rPr lang="en-US" sz="2800" dirty="0" smtClean="0">
                <a:solidFill>
                  <a:schemeClr val="tx1"/>
                </a:solidFill>
              </a:rPr>
              <a:t> mRNA. </a:t>
            </a:r>
            <a:r>
              <a:rPr lang="en-US" sz="2800" dirty="0" err="1" smtClean="0">
                <a:solidFill>
                  <a:schemeClr val="tx1"/>
                </a:solidFill>
              </a:rPr>
              <a:t>Dat</a:t>
            </a:r>
            <a:r>
              <a:rPr lang="en-US" sz="2800" dirty="0" smtClean="0">
                <a:solidFill>
                  <a:schemeClr val="tx1"/>
                </a:solidFill>
              </a:rPr>
              <a:t> mRNA </a:t>
            </a:r>
            <a:r>
              <a:rPr lang="en-US" sz="2800" dirty="0" err="1" smtClean="0">
                <a:solidFill>
                  <a:schemeClr val="tx1"/>
                </a:solidFill>
              </a:rPr>
              <a:t>codeert</a:t>
            </a:r>
            <a:r>
              <a:rPr lang="en-US" sz="2800" dirty="0" smtClean="0">
                <a:solidFill>
                  <a:schemeClr val="tx1"/>
                </a:solidFill>
              </a:rPr>
              <a:t> </a:t>
            </a:r>
            <a:r>
              <a:rPr lang="en-US" sz="2800" dirty="0" err="1" smtClean="0">
                <a:solidFill>
                  <a:schemeClr val="tx1"/>
                </a:solidFill>
              </a:rPr>
              <a:t>dan</a:t>
            </a:r>
            <a:r>
              <a:rPr lang="en-US" sz="2800" dirty="0" smtClean="0">
                <a:solidFill>
                  <a:schemeClr val="tx1"/>
                </a:solidFill>
              </a:rPr>
              <a:t> </a:t>
            </a:r>
            <a:r>
              <a:rPr lang="en-US" sz="2800" dirty="0" err="1" smtClean="0">
                <a:solidFill>
                  <a:schemeClr val="tx1"/>
                </a:solidFill>
              </a:rPr>
              <a:t>voor</a:t>
            </a:r>
            <a:r>
              <a:rPr lang="en-US" sz="2800" dirty="0" smtClean="0">
                <a:solidFill>
                  <a:schemeClr val="tx1"/>
                </a:solidFill>
              </a:rPr>
              <a:t> </a:t>
            </a:r>
            <a:r>
              <a:rPr lang="en-US" sz="2800" dirty="0" err="1" smtClean="0">
                <a:solidFill>
                  <a:schemeClr val="tx1"/>
                </a:solidFill>
              </a:rPr>
              <a:t>meerdere</a:t>
            </a:r>
            <a:r>
              <a:rPr lang="en-US" sz="2800" dirty="0" smtClean="0">
                <a:solidFill>
                  <a:schemeClr val="tx1"/>
                </a:solidFill>
              </a:rPr>
              <a:t> </a:t>
            </a:r>
            <a:r>
              <a:rPr lang="en-US" sz="2800" dirty="0" err="1" smtClean="0">
                <a:solidFill>
                  <a:schemeClr val="tx1"/>
                </a:solidFill>
              </a:rPr>
              <a:t>eiwitten</a:t>
            </a:r>
            <a:r>
              <a:rPr lang="en-US" sz="2800" dirty="0" smtClean="0">
                <a:solidFill>
                  <a:schemeClr val="tx1"/>
                </a:solidFill>
              </a:rPr>
              <a:t> </a:t>
            </a:r>
          </a:p>
          <a:p>
            <a:pPr marL="0" lvl="1" algn="l">
              <a:lnSpc>
                <a:spcPct val="90000"/>
              </a:lnSpc>
            </a:pPr>
            <a:endParaRPr lang="en-US" sz="2800" dirty="0" smtClean="0">
              <a:solidFill>
                <a:schemeClr val="tx1"/>
              </a:solidFill>
              <a:sym typeface="Wingdings" pitchFamily="2" charset="2"/>
            </a:endParaRPr>
          </a:p>
          <a:p>
            <a:pPr marL="0" lvl="1" algn="l">
              <a:lnSpc>
                <a:spcPct val="90000"/>
              </a:lnSpc>
            </a:pPr>
            <a:r>
              <a:rPr lang="en-US" sz="2800" dirty="0" smtClean="0">
                <a:solidFill>
                  <a:schemeClr val="tx1"/>
                </a:solidFill>
                <a:sym typeface="Wingdings" pitchFamily="2" charset="2"/>
              </a:rPr>
              <a:t></a:t>
            </a:r>
            <a:r>
              <a:rPr lang="en-US" sz="2800" dirty="0" smtClean="0">
                <a:solidFill>
                  <a:schemeClr val="tx1"/>
                </a:solidFill>
              </a:rPr>
              <a:t> </a:t>
            </a:r>
            <a:r>
              <a:rPr lang="en-US" sz="2800" i="1" dirty="0" err="1" smtClean="0">
                <a:solidFill>
                  <a:schemeClr val="tx1"/>
                </a:solidFill>
              </a:rPr>
              <a:t>polycistronisch</a:t>
            </a:r>
            <a:r>
              <a:rPr lang="en-US" sz="2800" dirty="0" smtClean="0">
                <a:solidFill>
                  <a:schemeClr val="tx1"/>
                </a:solidFill>
              </a:rPr>
              <a:t> mRNA</a:t>
            </a:r>
            <a:endParaRPr lang="en-US" sz="2800" i="1" dirty="0" smtClean="0">
              <a:solidFill>
                <a:schemeClr val="tx1"/>
              </a:solidFill>
            </a:endParaRPr>
          </a:p>
          <a:p>
            <a:pPr algn="l"/>
            <a:endParaRPr lang="nl-NL" sz="2800" dirty="0" smtClean="0">
              <a:solidFill>
                <a:schemeClr val="tx1"/>
              </a:solidFill>
            </a:endParaRPr>
          </a:p>
          <a:p>
            <a:pPr algn="l"/>
            <a:r>
              <a:rPr lang="nl-NL" sz="2800" dirty="0" smtClean="0">
                <a:solidFill>
                  <a:schemeClr val="tx1"/>
                </a:solidFill>
              </a:rPr>
              <a:t>Dit gebeurt in eukaryoten niet</a:t>
            </a:r>
            <a:endParaRPr lang="nl-NL" sz="2800" dirty="0">
              <a:solidFill>
                <a:schemeClr val="tx1"/>
              </a:solidFill>
            </a:endParaRPr>
          </a:p>
        </p:txBody>
      </p:sp>
      <p:pic>
        <p:nvPicPr>
          <p:cNvPr id="3" name="Afbeelding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9991" y="1289322"/>
            <a:ext cx="4304031" cy="4443933"/>
          </a:xfrm>
          <a:prstGeom prst="rect">
            <a:avLst/>
          </a:prstGeom>
        </p:spPr>
      </p:pic>
      <p:sp>
        <p:nvSpPr>
          <p:cNvPr id="6" name="Rechthoek 5"/>
          <p:cNvSpPr/>
          <p:nvPr/>
        </p:nvSpPr>
        <p:spPr>
          <a:xfrm>
            <a:off x="7884368" y="6217807"/>
            <a:ext cx="1036701" cy="313932"/>
          </a:xfrm>
          <a:prstGeom prst="rect">
            <a:avLst/>
          </a:prstGeom>
        </p:spPr>
        <p:txBody>
          <a:bodyPr wrap="square">
            <a:spAutoFit/>
          </a:bodyPr>
          <a:lstStyle/>
          <a:p>
            <a:pPr marL="0" lvl="1" algn="l">
              <a:lnSpc>
                <a:spcPct val="90000"/>
              </a:lnSpc>
            </a:pPr>
            <a:r>
              <a:rPr lang="en-US" sz="1600" dirty="0" smtClean="0">
                <a:solidFill>
                  <a:schemeClr val="tx1"/>
                </a:solidFill>
              </a:rPr>
              <a:t>Fig. 16.3</a:t>
            </a:r>
            <a:endParaRPr lang="en-US" sz="1600" dirty="0">
              <a:solidFill>
                <a:schemeClr val="tx1"/>
              </a:solidFill>
              <a:sym typeface="Wingdings" pitchFamily="2" charset="2"/>
            </a:endParaRPr>
          </a:p>
        </p:txBody>
      </p:sp>
    </p:spTree>
    <p:extLst>
      <p:ext uri="{BB962C8B-B14F-4D97-AF65-F5344CB8AC3E}">
        <p14:creationId xmlns:p14="http://schemas.microsoft.com/office/powerpoint/2010/main" val="16394701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txBox="1">
            <a:spLocks/>
          </p:cNvSpPr>
          <p:nvPr/>
        </p:nvSpPr>
        <p:spPr bwMode="auto">
          <a:xfrm>
            <a:off x="0" y="116632"/>
            <a:ext cx="9144000" cy="93610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nl-NL" sz="4000" b="1" kern="0" dirty="0" smtClean="0">
                <a:solidFill>
                  <a:srgbClr val="FF6600"/>
                </a:solidFill>
                <a:latin typeface="Calibri" pitchFamily="34" charset="0"/>
              </a:rPr>
              <a:t>Transcriptie </a:t>
            </a:r>
            <a:r>
              <a:rPr lang="nl-NL" sz="4000" b="1" i="1" kern="0" dirty="0" smtClean="0">
                <a:solidFill>
                  <a:srgbClr val="FF6600"/>
                </a:solidFill>
                <a:latin typeface="Calibri" pitchFamily="34" charset="0"/>
              </a:rPr>
              <a:t>(en translatie) </a:t>
            </a:r>
            <a:r>
              <a:rPr lang="nl-NL" sz="4000" b="1" kern="0" dirty="0" smtClean="0">
                <a:solidFill>
                  <a:srgbClr val="FF6600"/>
                </a:solidFill>
                <a:latin typeface="Calibri" pitchFamily="34" charset="0"/>
              </a:rPr>
              <a:t>in prokaryoten</a:t>
            </a:r>
            <a:endParaRPr lang="nl-NL" sz="4000" b="1" kern="0" dirty="0">
              <a:solidFill>
                <a:srgbClr val="FF6600"/>
              </a:solidFill>
            </a:endParaRPr>
          </a:p>
        </p:txBody>
      </p:sp>
      <p:sp>
        <p:nvSpPr>
          <p:cNvPr id="6" name="Tekstvak 5"/>
          <p:cNvSpPr txBox="1"/>
          <p:nvPr/>
        </p:nvSpPr>
        <p:spPr>
          <a:xfrm>
            <a:off x="180976" y="1221590"/>
            <a:ext cx="8640960" cy="867930"/>
          </a:xfrm>
          <a:prstGeom prst="rect">
            <a:avLst/>
          </a:prstGeom>
          <a:noFill/>
        </p:spPr>
        <p:txBody>
          <a:bodyPr wrap="square" rtlCol="0">
            <a:spAutoFit/>
          </a:bodyPr>
          <a:lstStyle/>
          <a:p>
            <a:pPr marL="0" lvl="1" algn="l">
              <a:lnSpc>
                <a:spcPct val="90000"/>
              </a:lnSpc>
            </a:pPr>
            <a:r>
              <a:rPr lang="en-US" sz="2800" dirty="0" smtClean="0">
                <a:solidFill>
                  <a:schemeClr val="tx1"/>
                </a:solidFill>
              </a:rPr>
              <a:t>In </a:t>
            </a:r>
            <a:r>
              <a:rPr lang="en-US" sz="2800" dirty="0" err="1" smtClean="0">
                <a:solidFill>
                  <a:schemeClr val="tx1"/>
                </a:solidFill>
              </a:rPr>
              <a:t>prokaryoten</a:t>
            </a:r>
            <a:r>
              <a:rPr lang="en-US" sz="2800" dirty="0" smtClean="0">
                <a:solidFill>
                  <a:schemeClr val="tx1"/>
                </a:solidFill>
              </a:rPr>
              <a:t> </a:t>
            </a:r>
            <a:r>
              <a:rPr lang="en-US" sz="2800" dirty="0" err="1" smtClean="0">
                <a:solidFill>
                  <a:schemeClr val="tx1"/>
                </a:solidFill>
              </a:rPr>
              <a:t>kunnen</a:t>
            </a:r>
            <a:r>
              <a:rPr lang="en-US" sz="2800" dirty="0" smtClean="0">
                <a:solidFill>
                  <a:schemeClr val="tx1"/>
                </a:solidFill>
              </a:rPr>
              <a:t> de mRNA’s </a:t>
            </a:r>
            <a:r>
              <a:rPr lang="en-US" sz="2800" dirty="0" err="1" smtClean="0">
                <a:solidFill>
                  <a:schemeClr val="tx1"/>
                </a:solidFill>
              </a:rPr>
              <a:t>als</a:t>
            </a:r>
            <a:r>
              <a:rPr lang="en-US" sz="2800" dirty="0" smtClean="0">
                <a:solidFill>
                  <a:schemeClr val="tx1"/>
                </a:solidFill>
              </a:rPr>
              <a:t> </a:t>
            </a:r>
            <a:r>
              <a:rPr lang="en-US" sz="2800" dirty="0" err="1" smtClean="0">
                <a:solidFill>
                  <a:schemeClr val="tx1"/>
                </a:solidFill>
              </a:rPr>
              <a:t>ze</a:t>
            </a:r>
            <a:r>
              <a:rPr lang="en-US" sz="2800" dirty="0" smtClean="0">
                <a:solidFill>
                  <a:schemeClr val="tx1"/>
                </a:solidFill>
              </a:rPr>
              <a:t> nog maar half </a:t>
            </a:r>
            <a:r>
              <a:rPr lang="en-US" sz="2800" dirty="0" err="1" smtClean="0">
                <a:solidFill>
                  <a:schemeClr val="tx1"/>
                </a:solidFill>
              </a:rPr>
              <a:t>zijn</a:t>
            </a:r>
            <a:r>
              <a:rPr lang="en-US" sz="2800" dirty="0" smtClean="0">
                <a:solidFill>
                  <a:schemeClr val="tx1"/>
                </a:solidFill>
              </a:rPr>
              <a:t> </a:t>
            </a:r>
            <a:r>
              <a:rPr lang="en-US" sz="2800" dirty="0" err="1" smtClean="0">
                <a:solidFill>
                  <a:schemeClr val="tx1"/>
                </a:solidFill>
              </a:rPr>
              <a:t>afgeschreven</a:t>
            </a:r>
            <a:r>
              <a:rPr lang="en-US" sz="2800" dirty="0" smtClean="0">
                <a:solidFill>
                  <a:schemeClr val="tx1"/>
                </a:solidFill>
              </a:rPr>
              <a:t> </a:t>
            </a:r>
            <a:r>
              <a:rPr lang="en-US" sz="2800" dirty="0" err="1" smtClean="0">
                <a:solidFill>
                  <a:schemeClr val="tx1"/>
                </a:solidFill>
              </a:rPr>
              <a:t>worden</a:t>
            </a:r>
            <a:r>
              <a:rPr lang="en-US" sz="2800" dirty="0" smtClean="0">
                <a:solidFill>
                  <a:schemeClr val="tx1"/>
                </a:solidFill>
              </a:rPr>
              <a:t> </a:t>
            </a:r>
            <a:r>
              <a:rPr lang="en-US" sz="2800" dirty="0" err="1" smtClean="0">
                <a:solidFill>
                  <a:schemeClr val="tx1"/>
                </a:solidFill>
              </a:rPr>
              <a:t>vertaald</a:t>
            </a:r>
            <a:r>
              <a:rPr lang="en-US" sz="2800" dirty="0" smtClean="0">
                <a:solidFill>
                  <a:schemeClr val="tx1"/>
                </a:solidFill>
              </a:rPr>
              <a:t> </a:t>
            </a:r>
            <a:r>
              <a:rPr lang="en-US" sz="2800" dirty="0" err="1" smtClean="0">
                <a:solidFill>
                  <a:schemeClr val="tx1"/>
                </a:solidFill>
              </a:rPr>
              <a:t>m.b.v</a:t>
            </a:r>
            <a:r>
              <a:rPr lang="en-US" sz="2800" dirty="0" smtClean="0">
                <a:solidFill>
                  <a:schemeClr val="tx1"/>
                </a:solidFill>
              </a:rPr>
              <a:t>. </a:t>
            </a:r>
            <a:r>
              <a:rPr lang="en-US" sz="2800" dirty="0" err="1" smtClean="0">
                <a:solidFill>
                  <a:schemeClr val="tx1"/>
                </a:solidFill>
              </a:rPr>
              <a:t>ribosomen</a:t>
            </a:r>
            <a:r>
              <a:rPr lang="en-US" sz="2800" dirty="0" smtClean="0">
                <a:solidFill>
                  <a:schemeClr val="tx1"/>
                </a:solidFill>
              </a:rPr>
              <a:t>.</a:t>
            </a:r>
          </a:p>
        </p:txBody>
      </p:sp>
      <p:sp>
        <p:nvSpPr>
          <p:cNvPr id="3" name="Tekstvak 2"/>
          <p:cNvSpPr txBox="1"/>
          <p:nvPr/>
        </p:nvSpPr>
        <p:spPr>
          <a:xfrm>
            <a:off x="1475656" y="2089520"/>
            <a:ext cx="7416824" cy="646331"/>
          </a:xfrm>
          <a:prstGeom prst="rect">
            <a:avLst/>
          </a:prstGeom>
          <a:solidFill>
            <a:schemeClr val="bg1"/>
          </a:solidFill>
        </p:spPr>
        <p:txBody>
          <a:bodyPr wrap="square" rtlCol="0">
            <a:spAutoFit/>
          </a:bodyPr>
          <a:lstStyle/>
          <a:p>
            <a:pPr algn="l"/>
            <a:r>
              <a:rPr lang="nl-NL" sz="3600" dirty="0" smtClean="0"/>
              <a:t>Waarom kan dit niet in eukaryoten?</a:t>
            </a:r>
            <a:endParaRPr lang="nl-NL" sz="3600" dirty="0"/>
          </a:p>
        </p:txBody>
      </p:sp>
      <p:sp>
        <p:nvSpPr>
          <p:cNvPr id="7" name="Tekstvak 6"/>
          <p:cNvSpPr txBox="1"/>
          <p:nvPr/>
        </p:nvSpPr>
        <p:spPr>
          <a:xfrm>
            <a:off x="3006987" y="6187495"/>
            <a:ext cx="1080120" cy="553998"/>
          </a:xfrm>
          <a:prstGeom prst="rect">
            <a:avLst/>
          </a:prstGeom>
          <a:noFill/>
        </p:spPr>
        <p:txBody>
          <a:bodyPr wrap="square" rtlCol="0">
            <a:spAutoFit/>
          </a:bodyPr>
          <a:lstStyle/>
          <a:p>
            <a:r>
              <a:rPr lang="nl-NL" sz="1500" dirty="0" smtClean="0">
                <a:solidFill>
                  <a:schemeClr val="tx1"/>
                </a:solidFill>
              </a:rPr>
              <a:t>Campbell</a:t>
            </a:r>
          </a:p>
          <a:p>
            <a:r>
              <a:rPr lang="nl-NL" sz="1500" dirty="0" smtClean="0">
                <a:solidFill>
                  <a:schemeClr val="tx1"/>
                </a:solidFill>
              </a:rPr>
              <a:t>Fig. 17.24</a:t>
            </a:r>
            <a:endParaRPr lang="nl-NL" sz="1500" dirty="0">
              <a:solidFill>
                <a:schemeClr val="tx1"/>
              </a:solidFill>
            </a:endParaRPr>
          </a:p>
        </p:txBody>
      </p:sp>
      <p:sp>
        <p:nvSpPr>
          <p:cNvPr id="2" name="Rechthoek 1"/>
          <p:cNvSpPr/>
          <p:nvPr/>
        </p:nvSpPr>
        <p:spPr>
          <a:xfrm>
            <a:off x="162670" y="4437112"/>
            <a:ext cx="3384377" cy="1643527"/>
          </a:xfrm>
          <a:prstGeom prst="rect">
            <a:avLst/>
          </a:prstGeom>
        </p:spPr>
        <p:txBody>
          <a:bodyPr wrap="square">
            <a:spAutoFit/>
          </a:bodyPr>
          <a:lstStyle/>
          <a:p>
            <a:pPr marL="0" lvl="1" algn="l">
              <a:lnSpc>
                <a:spcPct val="90000"/>
              </a:lnSpc>
            </a:pPr>
            <a:r>
              <a:rPr lang="en-US" sz="2800" dirty="0" err="1" smtClean="0">
                <a:solidFill>
                  <a:schemeClr val="tx1"/>
                </a:solidFill>
                <a:sym typeface="Wingdings" panose="05000000000000000000" pitchFamily="2" charset="2"/>
              </a:rPr>
              <a:t>Polyribosomen</a:t>
            </a:r>
            <a:r>
              <a:rPr lang="en-US" sz="2800" dirty="0" smtClean="0">
                <a:solidFill>
                  <a:schemeClr val="tx1"/>
                </a:solidFill>
                <a:sym typeface="Wingdings" panose="05000000000000000000" pitchFamily="2" charset="2"/>
              </a:rPr>
              <a:t> </a:t>
            </a:r>
            <a:endParaRPr lang="en-US" sz="2800" dirty="0">
              <a:solidFill>
                <a:schemeClr val="tx1"/>
              </a:solidFill>
              <a:sym typeface="Wingdings" panose="05000000000000000000" pitchFamily="2" charset="2"/>
            </a:endParaRPr>
          </a:p>
          <a:p>
            <a:pPr marL="0" lvl="1" algn="l">
              <a:lnSpc>
                <a:spcPct val="90000"/>
              </a:lnSpc>
            </a:pPr>
            <a:r>
              <a:rPr lang="en-US" sz="2800" dirty="0" err="1" smtClean="0">
                <a:solidFill>
                  <a:schemeClr val="tx1"/>
                </a:solidFill>
              </a:rPr>
              <a:t>Meerdere</a:t>
            </a:r>
            <a:r>
              <a:rPr lang="en-US" sz="2800" dirty="0" smtClean="0">
                <a:solidFill>
                  <a:schemeClr val="tx1"/>
                </a:solidFill>
              </a:rPr>
              <a:t> </a:t>
            </a:r>
            <a:r>
              <a:rPr lang="en-US" sz="2800" dirty="0" err="1">
                <a:solidFill>
                  <a:schemeClr val="tx1"/>
                </a:solidFill>
              </a:rPr>
              <a:t>ribosomen</a:t>
            </a:r>
            <a:r>
              <a:rPr lang="en-US" sz="2800" dirty="0">
                <a:solidFill>
                  <a:schemeClr val="tx1"/>
                </a:solidFill>
              </a:rPr>
              <a:t> </a:t>
            </a:r>
            <a:r>
              <a:rPr lang="en-US" sz="2800" dirty="0" err="1">
                <a:solidFill>
                  <a:schemeClr val="tx1"/>
                </a:solidFill>
              </a:rPr>
              <a:t>werken</a:t>
            </a:r>
            <a:r>
              <a:rPr lang="en-US" sz="2800" dirty="0">
                <a:solidFill>
                  <a:schemeClr val="tx1"/>
                </a:solidFill>
              </a:rPr>
              <a:t> </a:t>
            </a:r>
            <a:r>
              <a:rPr lang="en-US" sz="2800" dirty="0" err="1">
                <a:solidFill>
                  <a:schemeClr val="tx1"/>
                </a:solidFill>
              </a:rPr>
              <a:t>aan</a:t>
            </a:r>
            <a:r>
              <a:rPr lang="en-US" sz="2800" dirty="0">
                <a:solidFill>
                  <a:schemeClr val="tx1"/>
                </a:solidFill>
              </a:rPr>
              <a:t> </a:t>
            </a:r>
            <a:r>
              <a:rPr lang="en-US" sz="2800" dirty="0" err="1">
                <a:solidFill>
                  <a:schemeClr val="tx1"/>
                </a:solidFill>
              </a:rPr>
              <a:t>zelfde</a:t>
            </a:r>
            <a:r>
              <a:rPr lang="en-US" sz="2800" dirty="0">
                <a:solidFill>
                  <a:schemeClr val="tx1"/>
                </a:solidFill>
              </a:rPr>
              <a:t> mRNA </a:t>
            </a:r>
            <a:endParaRPr lang="en-US" sz="2800" dirty="0">
              <a:solidFill>
                <a:schemeClr val="tx1"/>
              </a:solidFill>
              <a:sym typeface="Wingdings" pitchFamily="2" charset="2"/>
            </a:endParaRPr>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84" y="2852936"/>
            <a:ext cx="4361444" cy="3890524"/>
          </a:xfrm>
          <a:prstGeom prst="rect">
            <a:avLst/>
          </a:prstGeom>
        </p:spPr>
      </p:pic>
      <p:sp>
        <p:nvSpPr>
          <p:cNvPr id="9" name="Gebogen pijl-omhoog 8"/>
          <p:cNvSpPr/>
          <p:nvPr/>
        </p:nvSpPr>
        <p:spPr bwMode="auto">
          <a:xfrm rot="5400000">
            <a:off x="976865" y="2096852"/>
            <a:ext cx="439651" cy="416842"/>
          </a:xfrm>
          <a:prstGeom prst="bentUpArrow">
            <a:avLst>
              <a:gd name="adj1" fmla="val 16431"/>
              <a:gd name="adj2" fmla="val 25000"/>
              <a:gd name="adj3" fmla="val 25000"/>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nl-NL" sz="4400" b="0" i="0" u="none" strike="noStrike" cap="none" normalizeH="0" baseline="0" smtClean="0">
              <a:ln>
                <a:noFill/>
              </a:ln>
              <a:solidFill>
                <a:srgbClr val="0033CC"/>
              </a:solidFill>
              <a:effectLst/>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51520" y="116632"/>
            <a:ext cx="8435280" cy="1143000"/>
          </a:xfrm>
        </p:spPr>
        <p:txBody>
          <a:bodyPr/>
          <a:lstStyle/>
          <a:p>
            <a:r>
              <a:rPr lang="en-US" sz="4000" b="1" dirty="0" err="1" smtClean="0">
                <a:solidFill>
                  <a:srgbClr val="FF6600"/>
                </a:solidFill>
                <a:latin typeface="Calibri" pitchFamily="34" charset="0"/>
              </a:rPr>
              <a:t>Transcriptie</a:t>
            </a:r>
            <a:r>
              <a:rPr lang="en-US" sz="4000" b="1" dirty="0" smtClean="0">
                <a:solidFill>
                  <a:srgbClr val="FF6600"/>
                </a:solidFill>
                <a:latin typeface="Calibri" pitchFamily="34" charset="0"/>
              </a:rPr>
              <a:t>: </a:t>
            </a:r>
            <a:r>
              <a:rPr lang="en-US" sz="4000" b="1" u="sng" dirty="0" err="1" smtClean="0">
                <a:solidFill>
                  <a:srgbClr val="FF6600"/>
                </a:solidFill>
                <a:latin typeface="Calibri" pitchFamily="34" charset="0"/>
              </a:rPr>
              <a:t>verschillen</a:t>
            </a:r>
            <a:r>
              <a:rPr lang="en-US" sz="4000" b="1" dirty="0" smtClean="0">
                <a:solidFill>
                  <a:srgbClr val="FF6600"/>
                </a:solidFill>
                <a:latin typeface="Calibri" pitchFamily="34" charset="0"/>
              </a:rPr>
              <a:t> in </a:t>
            </a:r>
            <a:r>
              <a:rPr lang="en-US" sz="4000" b="1" dirty="0" err="1" smtClean="0">
                <a:solidFill>
                  <a:srgbClr val="FF6600"/>
                </a:solidFill>
                <a:latin typeface="Calibri" pitchFamily="34" charset="0"/>
              </a:rPr>
              <a:t>eukaryoten</a:t>
            </a:r>
            <a:r>
              <a:rPr lang="en-US" sz="4000" b="1" dirty="0" smtClean="0">
                <a:solidFill>
                  <a:srgbClr val="FF6600"/>
                </a:solidFill>
                <a:latin typeface="Calibri" pitchFamily="34" charset="0"/>
              </a:rPr>
              <a:t> </a:t>
            </a:r>
            <a:r>
              <a:rPr lang="en-US" sz="4000" b="1" dirty="0" err="1">
                <a:solidFill>
                  <a:srgbClr val="FF6600"/>
                </a:solidFill>
                <a:latin typeface="Calibri" pitchFamily="34" charset="0"/>
              </a:rPr>
              <a:t>vergeleken</a:t>
            </a:r>
            <a:r>
              <a:rPr lang="en-US" sz="4000" b="1" dirty="0">
                <a:solidFill>
                  <a:srgbClr val="FF6600"/>
                </a:solidFill>
                <a:latin typeface="Calibri" pitchFamily="34" charset="0"/>
              </a:rPr>
              <a:t> met </a:t>
            </a:r>
            <a:r>
              <a:rPr lang="en-US" sz="4000" b="1" dirty="0" err="1">
                <a:solidFill>
                  <a:srgbClr val="FF6600"/>
                </a:solidFill>
                <a:latin typeface="Calibri" pitchFamily="34" charset="0"/>
              </a:rPr>
              <a:t>prokaryoten</a:t>
            </a:r>
            <a:endParaRPr lang="en-US" sz="4000" b="1" dirty="0">
              <a:solidFill>
                <a:srgbClr val="FF6600"/>
              </a:solidFill>
              <a:latin typeface="Calibri" pitchFamily="34" charset="0"/>
            </a:endParaRPr>
          </a:p>
        </p:txBody>
      </p:sp>
      <p:sp>
        <p:nvSpPr>
          <p:cNvPr id="22531" name="Rectangle 3"/>
          <p:cNvSpPr>
            <a:spLocks noGrp="1" noChangeArrowheads="1"/>
          </p:cNvSpPr>
          <p:nvPr>
            <p:ph type="body" idx="1"/>
          </p:nvPr>
        </p:nvSpPr>
        <p:spPr>
          <a:xfrm>
            <a:off x="323528" y="1628800"/>
            <a:ext cx="8579296" cy="4752528"/>
          </a:xfrm>
        </p:spPr>
        <p:txBody>
          <a:bodyPr/>
          <a:lstStyle/>
          <a:p>
            <a:pPr marL="514350" indent="-514350">
              <a:lnSpc>
                <a:spcPct val="90000"/>
              </a:lnSpc>
              <a:buFont typeface="+mj-lt"/>
              <a:buAutoNum type="arabicPeriod"/>
            </a:pPr>
            <a:r>
              <a:rPr lang="nl-NL" sz="3000" dirty="0">
                <a:latin typeface="Calibri" pitchFamily="34" charset="0"/>
              </a:rPr>
              <a:t>Transcriptie en translatie fysiek gescheiden (kern / cytoplasma) </a:t>
            </a:r>
            <a:endParaRPr lang="nl-NL" sz="3000" dirty="0" smtClean="0">
              <a:latin typeface="Calibri" pitchFamily="34" charset="0"/>
            </a:endParaRPr>
          </a:p>
          <a:p>
            <a:pPr marL="514350" indent="-514350">
              <a:lnSpc>
                <a:spcPct val="90000"/>
              </a:lnSpc>
              <a:buFont typeface="+mj-lt"/>
              <a:buAutoNum type="arabicPeriod"/>
            </a:pPr>
            <a:r>
              <a:rPr lang="nl-NL" sz="3000" dirty="0">
                <a:latin typeface="Calibri" pitchFamily="34" charset="0"/>
              </a:rPr>
              <a:t>RNA polymerase (I)/</a:t>
            </a:r>
            <a:r>
              <a:rPr lang="nl-NL" sz="3000" b="1" dirty="0">
                <a:latin typeface="Calibri" pitchFamily="34" charset="0"/>
              </a:rPr>
              <a:t>II</a:t>
            </a:r>
            <a:r>
              <a:rPr lang="nl-NL" sz="3000" dirty="0">
                <a:latin typeface="Calibri" pitchFamily="34" charset="0"/>
              </a:rPr>
              <a:t>/(III) bindt aan de </a:t>
            </a:r>
            <a:r>
              <a:rPr lang="nl-NL" sz="3000" dirty="0" smtClean="0">
                <a:latin typeface="Calibri" pitchFamily="34" charset="0"/>
              </a:rPr>
              <a:t>template</a:t>
            </a:r>
            <a:endParaRPr lang="nl-NL" sz="3000" dirty="0">
              <a:latin typeface="Calibri" pitchFamily="34" charset="0"/>
            </a:endParaRPr>
          </a:p>
          <a:p>
            <a:pPr marL="514350" indent="-514350">
              <a:lnSpc>
                <a:spcPct val="90000"/>
              </a:lnSpc>
              <a:buFont typeface="+mj-lt"/>
              <a:buAutoNum type="arabicPeriod"/>
            </a:pPr>
            <a:r>
              <a:rPr lang="nl-NL" sz="3000" dirty="0">
                <a:latin typeface="Calibri" pitchFamily="34" charset="0"/>
              </a:rPr>
              <a:t>Transcriptie in eukaryoten vereist chromatine </a:t>
            </a:r>
            <a:r>
              <a:rPr lang="nl-NL" sz="3000" dirty="0" err="1">
                <a:latin typeface="Calibri" pitchFamily="34" charset="0"/>
              </a:rPr>
              <a:t>hermodellering</a:t>
            </a:r>
            <a:endParaRPr lang="nl-NL" sz="3000" dirty="0">
              <a:latin typeface="Calibri" pitchFamily="34" charset="0"/>
            </a:endParaRPr>
          </a:p>
          <a:p>
            <a:pPr marL="514350" indent="-514350">
              <a:lnSpc>
                <a:spcPct val="90000"/>
              </a:lnSpc>
              <a:buFont typeface="+mj-lt"/>
              <a:buAutoNum type="arabicPeriod"/>
            </a:pPr>
            <a:r>
              <a:rPr lang="nl-NL" sz="3000" dirty="0">
                <a:latin typeface="Calibri" pitchFamily="34" charset="0"/>
              </a:rPr>
              <a:t>Meer </a:t>
            </a:r>
            <a:r>
              <a:rPr lang="nl-NL" sz="3000" i="1" dirty="0">
                <a:latin typeface="Calibri" pitchFamily="34" charset="0"/>
              </a:rPr>
              <a:t>cis</a:t>
            </a:r>
            <a:r>
              <a:rPr lang="nl-NL" sz="3000" dirty="0">
                <a:latin typeface="Calibri" pitchFamily="34" charset="0"/>
              </a:rPr>
              <a:t> en </a:t>
            </a:r>
            <a:r>
              <a:rPr lang="nl-NL" sz="3000" i="1" dirty="0">
                <a:latin typeface="Calibri" pitchFamily="34" charset="0"/>
              </a:rPr>
              <a:t>trans</a:t>
            </a:r>
            <a:r>
              <a:rPr lang="nl-NL" sz="3000" dirty="0">
                <a:latin typeface="Calibri" pitchFamily="34" charset="0"/>
              </a:rPr>
              <a:t>-</a:t>
            </a:r>
            <a:r>
              <a:rPr lang="nl-NL" sz="3000" dirty="0" err="1">
                <a:latin typeface="Calibri" pitchFamily="34" charset="0"/>
              </a:rPr>
              <a:t>acting</a:t>
            </a:r>
            <a:r>
              <a:rPr lang="nl-NL" sz="3000" dirty="0">
                <a:latin typeface="Calibri" pitchFamily="34" charset="0"/>
              </a:rPr>
              <a:t> factoren erbij betrokken (alles </a:t>
            </a:r>
            <a:r>
              <a:rPr lang="nl-NL" sz="3000" dirty="0" smtClean="0">
                <a:latin typeface="Calibri" pitchFamily="34" charset="0"/>
              </a:rPr>
              <a:t>is complexer)</a:t>
            </a:r>
          </a:p>
          <a:p>
            <a:pPr marL="514350" indent="-514350">
              <a:lnSpc>
                <a:spcPct val="90000"/>
              </a:lnSpc>
              <a:buFont typeface="+mj-lt"/>
              <a:buAutoNum type="arabicPeriod"/>
            </a:pPr>
            <a:r>
              <a:rPr lang="nl-NL" sz="3000" dirty="0" smtClean="0">
                <a:latin typeface="Calibri" pitchFamily="34" charset="0"/>
              </a:rPr>
              <a:t>Transcriptie terminatie verloopt anders</a:t>
            </a:r>
            <a:endParaRPr lang="nl-NL" sz="3000" dirty="0">
              <a:latin typeface="Calibri" pitchFamily="34" charset="0"/>
            </a:endParaRPr>
          </a:p>
          <a:p>
            <a:pPr marL="514350" indent="-514350">
              <a:lnSpc>
                <a:spcPct val="90000"/>
              </a:lnSpc>
              <a:buFont typeface="+mj-lt"/>
              <a:buAutoNum type="arabicPeriod"/>
            </a:pPr>
            <a:r>
              <a:rPr lang="nl-NL" sz="3000" dirty="0">
                <a:latin typeface="Calibri" pitchFamily="34" charset="0"/>
              </a:rPr>
              <a:t>mRNA-processing van pre-mRNA naar ‘</a:t>
            </a:r>
            <a:r>
              <a:rPr lang="nl-NL" sz="3000" dirty="0" err="1">
                <a:latin typeface="Calibri" pitchFamily="34" charset="0"/>
              </a:rPr>
              <a:t>mature</a:t>
            </a:r>
            <a:r>
              <a:rPr lang="nl-NL" sz="3000" dirty="0">
                <a:latin typeface="Calibri" pitchFamily="34" charset="0"/>
              </a:rPr>
              <a:t>’ mRNA: toevoegen 5’cap en 3’tail, mRNA-</a:t>
            </a:r>
            <a:r>
              <a:rPr lang="nl-NL" sz="3000" dirty="0" err="1">
                <a:latin typeface="Calibri" pitchFamily="34" charset="0"/>
              </a:rPr>
              <a:t>splicing</a:t>
            </a:r>
            <a:endParaRPr lang="nl-NL" sz="3000" dirty="0">
              <a:latin typeface="Calibri" pitchFamily="34" charset="0"/>
            </a:endParaRPr>
          </a:p>
        </p:txBody>
      </p:sp>
    </p:spTree>
    <p:extLst>
      <p:ext uri="{BB962C8B-B14F-4D97-AF65-F5344CB8AC3E}">
        <p14:creationId xmlns:p14="http://schemas.microsoft.com/office/powerpoint/2010/main" val="189944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33114" y="116632"/>
            <a:ext cx="8507288" cy="1143000"/>
          </a:xfrm>
        </p:spPr>
        <p:txBody>
          <a:bodyPr/>
          <a:lstStyle/>
          <a:p>
            <a:r>
              <a:rPr lang="en-US" b="1" dirty="0" err="1">
                <a:solidFill>
                  <a:srgbClr val="FF6600"/>
                </a:solidFill>
                <a:latin typeface="Calibri" pitchFamily="34" charset="0"/>
              </a:rPr>
              <a:t>Transcriptie-initiatie</a:t>
            </a:r>
            <a:r>
              <a:rPr lang="en-US" b="1" dirty="0">
                <a:solidFill>
                  <a:srgbClr val="FF6600"/>
                </a:solidFill>
                <a:latin typeface="Calibri" pitchFamily="34" charset="0"/>
              </a:rPr>
              <a:t> in </a:t>
            </a:r>
            <a:r>
              <a:rPr lang="en-US" b="1" dirty="0" err="1">
                <a:solidFill>
                  <a:srgbClr val="FF6600"/>
                </a:solidFill>
                <a:latin typeface="Calibri" pitchFamily="34" charset="0"/>
              </a:rPr>
              <a:t>eukaryoten</a:t>
            </a:r>
            <a:endParaRPr lang="en-US" b="1" dirty="0">
              <a:solidFill>
                <a:srgbClr val="FF6600"/>
              </a:solidFill>
              <a:latin typeface="Calibri" pitchFamily="34" charset="0"/>
            </a:endParaRPr>
          </a:p>
        </p:txBody>
      </p:sp>
      <p:sp>
        <p:nvSpPr>
          <p:cNvPr id="23555" name="Rectangle 3"/>
          <p:cNvSpPr>
            <a:spLocks noGrp="1" noChangeArrowheads="1"/>
          </p:cNvSpPr>
          <p:nvPr>
            <p:ph type="body" idx="1"/>
          </p:nvPr>
        </p:nvSpPr>
        <p:spPr>
          <a:xfrm>
            <a:off x="250825" y="1600200"/>
            <a:ext cx="8713788" cy="4525963"/>
          </a:xfrm>
        </p:spPr>
        <p:txBody>
          <a:bodyPr/>
          <a:lstStyle/>
          <a:p>
            <a:pPr>
              <a:lnSpc>
                <a:spcPct val="90000"/>
              </a:lnSpc>
            </a:pPr>
            <a:r>
              <a:rPr lang="nl-NL" dirty="0">
                <a:latin typeface="Calibri" pitchFamily="34" charset="0"/>
              </a:rPr>
              <a:t>RNA </a:t>
            </a:r>
            <a:r>
              <a:rPr lang="nl-NL" dirty="0" err="1">
                <a:latin typeface="Calibri" pitchFamily="34" charset="0"/>
              </a:rPr>
              <a:t>polymerase</a:t>
            </a:r>
            <a:r>
              <a:rPr lang="nl-NL" dirty="0">
                <a:latin typeface="Calibri" pitchFamily="34" charset="0"/>
              </a:rPr>
              <a:t> (I)/II/(III) bindt aan de </a:t>
            </a:r>
            <a:r>
              <a:rPr lang="nl-NL" dirty="0" err="1">
                <a:latin typeface="Calibri" pitchFamily="34" charset="0"/>
              </a:rPr>
              <a:t>template</a:t>
            </a:r>
            <a:endParaRPr lang="nl-NL" dirty="0">
              <a:latin typeface="Calibri" pitchFamily="34" charset="0"/>
            </a:endParaRPr>
          </a:p>
          <a:p>
            <a:pPr>
              <a:lnSpc>
                <a:spcPct val="90000"/>
              </a:lnSpc>
            </a:pPr>
            <a:r>
              <a:rPr lang="nl-NL" dirty="0">
                <a:latin typeface="Calibri" pitchFamily="34" charset="0"/>
              </a:rPr>
              <a:t>Consensus sequentie </a:t>
            </a:r>
            <a:r>
              <a:rPr lang="nl-NL" dirty="0" err="1">
                <a:latin typeface="Calibri" pitchFamily="34" charset="0"/>
              </a:rPr>
              <a:t>promoterregio</a:t>
            </a:r>
            <a:r>
              <a:rPr lang="nl-NL" dirty="0">
                <a:latin typeface="Calibri" pitchFamily="34" charset="0"/>
              </a:rPr>
              <a:t> eukaryoten:</a:t>
            </a:r>
          </a:p>
          <a:p>
            <a:pPr lvl="2">
              <a:lnSpc>
                <a:spcPct val="90000"/>
              </a:lnSpc>
            </a:pPr>
            <a:r>
              <a:rPr lang="nl-NL" dirty="0">
                <a:latin typeface="Calibri" pitchFamily="34" charset="0"/>
              </a:rPr>
              <a:t>-</a:t>
            </a:r>
            <a:r>
              <a:rPr lang="nl-NL" dirty="0" smtClean="0">
                <a:latin typeface="Calibri" pitchFamily="34" charset="0"/>
              </a:rPr>
              <a:t>30 </a:t>
            </a:r>
            <a:r>
              <a:rPr lang="nl-NL" dirty="0">
                <a:latin typeface="Calibri" pitchFamily="34" charset="0"/>
              </a:rPr>
              <a:t>regio, sequentie </a:t>
            </a:r>
            <a:r>
              <a:rPr lang="nl-NL" dirty="0" smtClean="0">
                <a:latin typeface="Calibri" pitchFamily="34" charset="0"/>
              </a:rPr>
              <a:t>TATA</a:t>
            </a:r>
            <a:r>
              <a:rPr lang="nl-NL" baseline="30000" dirty="0" smtClean="0">
                <a:latin typeface="Calibri" pitchFamily="34" charset="0"/>
              </a:rPr>
              <a:t>A</a:t>
            </a:r>
            <a:r>
              <a:rPr lang="nl-NL" dirty="0" smtClean="0">
                <a:latin typeface="Calibri" pitchFamily="34" charset="0"/>
              </a:rPr>
              <a:t>/</a:t>
            </a:r>
            <a:r>
              <a:rPr lang="nl-NL" baseline="-25000" dirty="0" smtClean="0">
                <a:latin typeface="Calibri" pitchFamily="34" charset="0"/>
              </a:rPr>
              <a:t>T</a:t>
            </a:r>
            <a:r>
              <a:rPr lang="nl-NL" dirty="0" smtClean="0">
                <a:latin typeface="Calibri" pitchFamily="34" charset="0"/>
              </a:rPr>
              <a:t>AAR </a:t>
            </a:r>
            <a:r>
              <a:rPr lang="nl-NL" dirty="0">
                <a:latin typeface="Calibri" pitchFamily="34" charset="0"/>
              </a:rPr>
              <a:t>(</a:t>
            </a:r>
            <a:r>
              <a:rPr lang="nl-NL" dirty="0" err="1">
                <a:latin typeface="Calibri" pitchFamily="34" charset="0"/>
              </a:rPr>
              <a:t>TATA-box</a:t>
            </a:r>
            <a:r>
              <a:rPr lang="nl-NL" dirty="0">
                <a:latin typeface="Calibri" pitchFamily="34" charset="0"/>
              </a:rPr>
              <a:t>)</a:t>
            </a:r>
          </a:p>
          <a:p>
            <a:pPr lvl="2">
              <a:lnSpc>
                <a:spcPct val="90000"/>
              </a:lnSpc>
            </a:pPr>
            <a:r>
              <a:rPr lang="nl-NL" dirty="0" smtClean="0">
                <a:latin typeface="Calibri" pitchFamily="34" charset="0"/>
              </a:rPr>
              <a:t>-70-80 </a:t>
            </a:r>
            <a:r>
              <a:rPr lang="nl-NL" dirty="0">
                <a:latin typeface="Calibri" pitchFamily="34" charset="0"/>
              </a:rPr>
              <a:t>regio, sequentie GGCCAATCT (</a:t>
            </a:r>
            <a:r>
              <a:rPr lang="nl-NL" dirty="0" err="1">
                <a:latin typeface="Calibri" pitchFamily="34" charset="0"/>
              </a:rPr>
              <a:t>CAAT-box</a:t>
            </a:r>
            <a:r>
              <a:rPr lang="nl-NL" dirty="0">
                <a:latin typeface="Calibri" pitchFamily="34" charset="0"/>
              </a:rPr>
              <a:t>)</a:t>
            </a:r>
          </a:p>
          <a:p>
            <a:pPr>
              <a:lnSpc>
                <a:spcPct val="90000"/>
              </a:lnSpc>
            </a:pPr>
            <a:r>
              <a:rPr lang="nl-NL" dirty="0">
                <a:latin typeface="Calibri" pitchFamily="34" charset="0"/>
              </a:rPr>
              <a:t>General </a:t>
            </a:r>
            <a:r>
              <a:rPr lang="nl-NL" dirty="0" err="1">
                <a:latin typeface="Calibri" pitchFamily="34" charset="0"/>
              </a:rPr>
              <a:t>transcription</a:t>
            </a:r>
            <a:r>
              <a:rPr lang="nl-NL" dirty="0">
                <a:latin typeface="Calibri" pitchFamily="34" charset="0"/>
              </a:rPr>
              <a:t> factors (TF) binden aan het complex (TBP, TFIID, etc.)</a:t>
            </a:r>
          </a:p>
          <a:p>
            <a:pPr>
              <a:lnSpc>
                <a:spcPct val="90000"/>
              </a:lnSpc>
            </a:pPr>
            <a:r>
              <a:rPr lang="nl-NL" dirty="0">
                <a:latin typeface="Calibri" pitchFamily="34" charset="0"/>
              </a:rPr>
              <a:t>Andere </a:t>
            </a:r>
            <a:r>
              <a:rPr lang="nl-NL" i="1" u="sng" dirty="0">
                <a:latin typeface="Calibri" pitchFamily="34" charset="0"/>
              </a:rPr>
              <a:t>cis-</a:t>
            </a:r>
            <a:r>
              <a:rPr lang="nl-NL" u="sng" dirty="0" err="1">
                <a:latin typeface="Calibri" pitchFamily="34" charset="0"/>
              </a:rPr>
              <a:t>acting</a:t>
            </a:r>
            <a:r>
              <a:rPr lang="nl-NL" dirty="0">
                <a:latin typeface="Calibri" pitchFamily="34" charset="0"/>
              </a:rPr>
              <a:t> elementen, </a:t>
            </a:r>
            <a:r>
              <a:rPr lang="nl-NL" dirty="0" err="1">
                <a:latin typeface="Calibri" pitchFamily="34" charset="0"/>
              </a:rPr>
              <a:t>enhancer</a:t>
            </a:r>
            <a:r>
              <a:rPr lang="nl-NL" dirty="0">
                <a:latin typeface="Calibri" pitchFamily="34" charset="0"/>
              </a:rPr>
              <a:t> sites, kunnen transcriptie bevorderen als </a:t>
            </a:r>
            <a:r>
              <a:rPr lang="nl-NL" i="1" u="sng" dirty="0">
                <a:latin typeface="Calibri" pitchFamily="34" charset="0"/>
              </a:rPr>
              <a:t>trans-</a:t>
            </a:r>
            <a:r>
              <a:rPr lang="nl-NL" u="sng" dirty="0" err="1">
                <a:latin typeface="Calibri" pitchFamily="34" charset="0"/>
              </a:rPr>
              <a:t>acting</a:t>
            </a:r>
            <a:r>
              <a:rPr lang="nl-NL" dirty="0">
                <a:latin typeface="Calibri" pitchFamily="34" charset="0"/>
              </a:rPr>
              <a:t> transcriptie factoren (proteins) </a:t>
            </a:r>
            <a:r>
              <a:rPr lang="nl-NL" dirty="0" smtClean="0">
                <a:latin typeface="Calibri" pitchFamily="34" charset="0"/>
              </a:rPr>
              <a:t>er aan </a:t>
            </a:r>
            <a:r>
              <a:rPr lang="nl-NL" dirty="0">
                <a:latin typeface="Calibri" pitchFamily="34" charset="0"/>
              </a:rPr>
              <a:t>binden</a:t>
            </a:r>
            <a:endParaRPr lang="en-US" dirty="0">
              <a:latin typeface="Calibri"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79835" y="88068"/>
            <a:ext cx="8640960" cy="1143000"/>
          </a:xfrm>
        </p:spPr>
        <p:txBody>
          <a:bodyPr/>
          <a:lstStyle/>
          <a:p>
            <a:pPr algn="l"/>
            <a:r>
              <a:rPr lang="nl-NL" sz="4000" b="1" dirty="0" err="1" smtClean="0">
                <a:solidFill>
                  <a:srgbClr val="FF6600"/>
                </a:solidFill>
                <a:latin typeface="Calibri" pitchFamily="34" charset="0"/>
              </a:rPr>
              <a:t>Promoter</a:t>
            </a:r>
            <a:r>
              <a:rPr lang="nl-NL" sz="4000" b="1" dirty="0" smtClean="0">
                <a:solidFill>
                  <a:srgbClr val="FF6600"/>
                </a:solidFill>
                <a:latin typeface="Calibri" pitchFamily="34" charset="0"/>
              </a:rPr>
              <a:t>-regio consensus </a:t>
            </a:r>
            <a:r>
              <a:rPr lang="nl-NL" sz="4000" b="1" dirty="0">
                <a:solidFill>
                  <a:srgbClr val="FF6600"/>
                </a:solidFill>
                <a:latin typeface="Calibri" pitchFamily="34" charset="0"/>
              </a:rPr>
              <a:t>sequenties</a:t>
            </a:r>
          </a:p>
        </p:txBody>
      </p:sp>
      <p:grpSp>
        <p:nvGrpSpPr>
          <p:cNvPr id="61445" name="Group 5"/>
          <p:cNvGrpSpPr>
            <a:grpSpLocks/>
          </p:cNvGrpSpPr>
          <p:nvPr/>
        </p:nvGrpSpPr>
        <p:grpSpPr bwMode="auto">
          <a:xfrm>
            <a:off x="0" y="2665413"/>
            <a:ext cx="9109075" cy="2019300"/>
            <a:chOff x="94" y="1077"/>
            <a:chExt cx="5448" cy="1181"/>
          </a:xfrm>
        </p:grpSpPr>
        <p:pic>
          <p:nvPicPr>
            <p:cNvPr id="61446" name="Picture 6"/>
            <p:cNvPicPr>
              <a:picLocks noChangeAspect="1" noChangeArrowheads="1"/>
            </p:cNvPicPr>
            <p:nvPr/>
          </p:nvPicPr>
          <p:blipFill>
            <a:blip r:embed="rId2" cstate="print"/>
            <a:srcRect/>
            <a:stretch>
              <a:fillRect/>
            </a:stretch>
          </p:blipFill>
          <p:spPr bwMode="auto">
            <a:xfrm>
              <a:off x="150" y="1132"/>
              <a:ext cx="5392" cy="1126"/>
            </a:xfrm>
            <a:prstGeom prst="rect">
              <a:avLst/>
            </a:prstGeom>
            <a:noFill/>
            <a:ln w="9525">
              <a:noFill/>
              <a:miter lim="800000"/>
              <a:headEnd/>
              <a:tailEnd/>
            </a:ln>
            <a:effectLst/>
          </p:spPr>
        </p:pic>
        <p:sp>
          <p:nvSpPr>
            <p:cNvPr id="61447" name="Rectangle 7"/>
            <p:cNvSpPr>
              <a:spLocks noChangeArrowheads="1"/>
            </p:cNvSpPr>
            <p:nvPr/>
          </p:nvSpPr>
          <p:spPr bwMode="auto">
            <a:xfrm>
              <a:off x="94" y="1077"/>
              <a:ext cx="851" cy="188"/>
            </a:xfrm>
            <a:prstGeom prst="rect">
              <a:avLst/>
            </a:prstGeom>
            <a:solidFill>
              <a:schemeClr val="bg1"/>
            </a:solidFill>
            <a:ln w="9525">
              <a:noFill/>
              <a:miter lim="800000"/>
              <a:headEnd/>
              <a:tailEnd/>
            </a:ln>
            <a:effectLst/>
          </p:spPr>
          <p:txBody>
            <a:bodyPr wrap="none" anchor="ctr"/>
            <a:lstStyle/>
            <a:p>
              <a:endParaRPr lang="nl-NL"/>
            </a:p>
          </p:txBody>
        </p:sp>
        <p:sp>
          <p:nvSpPr>
            <p:cNvPr id="61448" name="Rectangle 8"/>
            <p:cNvSpPr>
              <a:spLocks noChangeArrowheads="1"/>
            </p:cNvSpPr>
            <p:nvPr/>
          </p:nvSpPr>
          <p:spPr bwMode="auto">
            <a:xfrm>
              <a:off x="136" y="1714"/>
              <a:ext cx="851" cy="200"/>
            </a:xfrm>
            <a:prstGeom prst="rect">
              <a:avLst/>
            </a:prstGeom>
            <a:solidFill>
              <a:schemeClr val="bg1"/>
            </a:solidFill>
            <a:ln w="9525">
              <a:noFill/>
              <a:miter lim="800000"/>
              <a:headEnd/>
              <a:tailEnd/>
            </a:ln>
            <a:effectLst/>
          </p:spPr>
          <p:txBody>
            <a:bodyPr wrap="none" anchor="ctr"/>
            <a:lstStyle/>
            <a:p>
              <a:endParaRPr lang="nl-NL"/>
            </a:p>
          </p:txBody>
        </p:sp>
      </p:grpSp>
      <p:sp>
        <p:nvSpPr>
          <p:cNvPr id="61449" name="Text Box 9"/>
          <p:cNvSpPr txBox="1">
            <a:spLocks noChangeArrowheads="1"/>
          </p:cNvSpPr>
          <p:nvPr/>
        </p:nvSpPr>
        <p:spPr bwMode="auto">
          <a:xfrm>
            <a:off x="166742" y="1935540"/>
            <a:ext cx="2652713" cy="579438"/>
          </a:xfrm>
          <a:prstGeom prst="rect">
            <a:avLst/>
          </a:prstGeom>
          <a:noFill/>
          <a:ln w="9525">
            <a:noFill/>
            <a:miter lim="800000"/>
            <a:headEnd/>
            <a:tailEnd/>
          </a:ln>
          <a:effectLst/>
        </p:spPr>
        <p:txBody>
          <a:bodyPr>
            <a:spAutoFit/>
          </a:bodyPr>
          <a:lstStyle/>
          <a:p>
            <a:pPr algn="l">
              <a:spcBef>
                <a:spcPct val="50000"/>
              </a:spcBef>
            </a:pPr>
            <a:r>
              <a:rPr lang="en-US" sz="3200" dirty="0" err="1">
                <a:solidFill>
                  <a:schemeClr val="tx1"/>
                </a:solidFill>
              </a:rPr>
              <a:t>Eukaryoot</a:t>
            </a:r>
            <a:endParaRPr lang="en-US" sz="3200" dirty="0">
              <a:solidFill>
                <a:schemeClr val="tx1"/>
              </a:solidFill>
            </a:endParaRPr>
          </a:p>
        </p:txBody>
      </p:sp>
      <p:sp>
        <p:nvSpPr>
          <p:cNvPr id="61450" name="Text Box 10"/>
          <p:cNvSpPr txBox="1">
            <a:spLocks noChangeArrowheads="1"/>
          </p:cNvSpPr>
          <p:nvPr/>
        </p:nvSpPr>
        <p:spPr bwMode="auto">
          <a:xfrm>
            <a:off x="179562" y="5091651"/>
            <a:ext cx="2652712" cy="579437"/>
          </a:xfrm>
          <a:prstGeom prst="rect">
            <a:avLst/>
          </a:prstGeom>
          <a:noFill/>
          <a:ln w="9525">
            <a:noFill/>
            <a:miter lim="800000"/>
            <a:headEnd/>
            <a:tailEnd/>
          </a:ln>
          <a:effectLst/>
        </p:spPr>
        <p:txBody>
          <a:bodyPr>
            <a:spAutoFit/>
          </a:bodyPr>
          <a:lstStyle/>
          <a:p>
            <a:pPr algn="l">
              <a:spcBef>
                <a:spcPct val="50000"/>
              </a:spcBef>
            </a:pPr>
            <a:r>
              <a:rPr lang="en-US" sz="3200" dirty="0" err="1">
                <a:solidFill>
                  <a:schemeClr val="tx1"/>
                </a:solidFill>
              </a:rPr>
              <a:t>Prokaryoot</a:t>
            </a:r>
            <a:endParaRPr lang="en-US" sz="3200" dirty="0">
              <a:solidFill>
                <a:schemeClr val="tx1"/>
              </a:solidFill>
            </a:endParaRPr>
          </a:p>
        </p:txBody>
      </p:sp>
      <p:sp>
        <p:nvSpPr>
          <p:cNvPr id="2" name="Tekstvak 1"/>
          <p:cNvSpPr txBox="1"/>
          <p:nvPr/>
        </p:nvSpPr>
        <p:spPr>
          <a:xfrm>
            <a:off x="4896036" y="1851332"/>
            <a:ext cx="2664296" cy="707886"/>
          </a:xfrm>
          <a:prstGeom prst="rect">
            <a:avLst/>
          </a:prstGeom>
          <a:noFill/>
        </p:spPr>
        <p:txBody>
          <a:bodyPr wrap="square" rtlCol="0">
            <a:spAutoFit/>
          </a:bodyPr>
          <a:lstStyle/>
          <a:p>
            <a:r>
              <a:rPr lang="nl-NL" sz="2000" dirty="0" smtClean="0">
                <a:solidFill>
                  <a:schemeClr val="tx1"/>
                </a:solidFill>
              </a:rPr>
              <a:t>TATA-box (eukaryoot) Goldberg-</a:t>
            </a:r>
            <a:r>
              <a:rPr lang="nl-NL" sz="2000" dirty="0" err="1" smtClean="0">
                <a:solidFill>
                  <a:schemeClr val="tx1"/>
                </a:solidFill>
              </a:rPr>
              <a:t>Hogness</a:t>
            </a:r>
            <a:r>
              <a:rPr lang="nl-NL" sz="2000" dirty="0" smtClean="0">
                <a:solidFill>
                  <a:schemeClr val="tx1"/>
                </a:solidFill>
              </a:rPr>
              <a:t> box</a:t>
            </a:r>
            <a:endParaRPr lang="nl-NL" sz="2000" dirty="0">
              <a:solidFill>
                <a:schemeClr val="tx1"/>
              </a:solidFill>
            </a:endParaRPr>
          </a:p>
        </p:txBody>
      </p:sp>
      <p:sp>
        <p:nvSpPr>
          <p:cNvPr id="10" name="Tekstvak 9"/>
          <p:cNvSpPr txBox="1"/>
          <p:nvPr/>
        </p:nvSpPr>
        <p:spPr>
          <a:xfrm>
            <a:off x="6228184" y="5157192"/>
            <a:ext cx="2664296" cy="707886"/>
          </a:xfrm>
          <a:prstGeom prst="rect">
            <a:avLst/>
          </a:prstGeom>
          <a:noFill/>
        </p:spPr>
        <p:txBody>
          <a:bodyPr wrap="square" rtlCol="0">
            <a:spAutoFit/>
          </a:bodyPr>
          <a:lstStyle/>
          <a:p>
            <a:r>
              <a:rPr lang="nl-NL" sz="2000" dirty="0" smtClean="0">
                <a:solidFill>
                  <a:schemeClr val="tx1"/>
                </a:solidFill>
              </a:rPr>
              <a:t>TATA-box (prokaryoot) </a:t>
            </a:r>
            <a:r>
              <a:rPr lang="nl-NL" sz="2000" dirty="0" err="1" smtClean="0">
                <a:solidFill>
                  <a:schemeClr val="tx1"/>
                </a:solidFill>
              </a:rPr>
              <a:t>Pribnow</a:t>
            </a:r>
            <a:r>
              <a:rPr lang="nl-NL" sz="2000" dirty="0" smtClean="0">
                <a:solidFill>
                  <a:schemeClr val="tx1"/>
                </a:solidFill>
              </a:rPr>
              <a:t> box</a:t>
            </a:r>
            <a:endParaRPr lang="nl-NL" sz="2000" dirty="0">
              <a:solidFill>
                <a:schemeClr val="tx1"/>
              </a:solidFill>
            </a:endParaRPr>
          </a:p>
        </p:txBody>
      </p:sp>
      <p:cxnSp>
        <p:nvCxnSpPr>
          <p:cNvPr id="4" name="Rechte verbindingslijn met pijl 3"/>
          <p:cNvCxnSpPr>
            <a:stCxn id="2" idx="2"/>
          </p:cNvCxnSpPr>
          <p:nvPr/>
        </p:nvCxnSpPr>
        <p:spPr bwMode="auto">
          <a:xfrm>
            <a:off x="6228184" y="2559218"/>
            <a:ext cx="0" cy="365726"/>
          </a:xfrm>
          <a:prstGeom prst="straightConnector1">
            <a:avLst/>
          </a:prstGeom>
          <a:noFill/>
          <a:ln w="28575" cap="flat" cmpd="sng" algn="ctr">
            <a:solidFill>
              <a:schemeClr val="tx2"/>
            </a:solidFill>
            <a:prstDash val="solid"/>
            <a:round/>
            <a:headEnd type="none" w="med" len="med"/>
            <a:tailEnd type="triangle"/>
          </a:ln>
          <a:effectLst/>
        </p:spPr>
      </p:cxnSp>
      <p:cxnSp>
        <p:nvCxnSpPr>
          <p:cNvPr id="16" name="Rechte verbindingslijn met pijl 15"/>
          <p:cNvCxnSpPr/>
          <p:nvPr/>
        </p:nvCxnSpPr>
        <p:spPr bwMode="auto">
          <a:xfrm flipV="1">
            <a:off x="7740352" y="4746325"/>
            <a:ext cx="0" cy="365726"/>
          </a:xfrm>
          <a:prstGeom prst="straightConnector1">
            <a:avLst/>
          </a:prstGeom>
          <a:noFill/>
          <a:ln w="28575" cap="flat" cmpd="sng" algn="ctr">
            <a:solidFill>
              <a:schemeClr val="tx2"/>
            </a:solidFill>
            <a:prstDash val="solid"/>
            <a:round/>
            <a:headEnd type="none" w="med" len="med"/>
            <a:tailEnd type="triangle"/>
          </a:ln>
          <a:effectLst/>
        </p:spPr>
      </p:cxnSp>
    </p:spTree>
    <p:extLst>
      <p:ext uri="{BB962C8B-B14F-4D97-AF65-F5344CB8AC3E}">
        <p14:creationId xmlns:p14="http://schemas.microsoft.com/office/powerpoint/2010/main" val="1132333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2"/>
          <a:stretch>
            <a:fillRect/>
          </a:stretch>
        </p:blipFill>
        <p:spPr>
          <a:xfrm>
            <a:off x="1259632" y="332656"/>
            <a:ext cx="6390159" cy="6390159"/>
          </a:xfrm>
          <a:prstGeom prst="rect">
            <a:avLst/>
          </a:prstGeom>
        </p:spPr>
      </p:pic>
      <p:sp>
        <p:nvSpPr>
          <p:cNvPr id="3" name="Rechthoek 2"/>
          <p:cNvSpPr/>
          <p:nvPr/>
        </p:nvSpPr>
        <p:spPr>
          <a:xfrm>
            <a:off x="0" y="6445816"/>
            <a:ext cx="2367713" cy="276999"/>
          </a:xfrm>
          <a:prstGeom prst="rect">
            <a:avLst/>
          </a:prstGeom>
        </p:spPr>
        <p:txBody>
          <a:bodyPr wrap="square">
            <a:spAutoFit/>
          </a:bodyPr>
          <a:lstStyle/>
          <a:p>
            <a:r>
              <a:rPr lang="nl-NL" sz="1200" dirty="0">
                <a:solidFill>
                  <a:schemeClr val="tx1"/>
                </a:solidFill>
              </a:rPr>
              <a:t>http://</a:t>
            </a:r>
            <a:r>
              <a:rPr lang="nl-NL" sz="1200" dirty="0" smtClean="0">
                <a:solidFill>
                  <a:schemeClr val="tx1"/>
                </a:solidFill>
              </a:rPr>
              <a:t>www.bio.miami.edu</a:t>
            </a:r>
            <a:endParaRPr lang="nl-NL" sz="1200" dirty="0">
              <a:solidFill>
                <a:schemeClr val="tx1"/>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79835" y="88068"/>
            <a:ext cx="8640960" cy="1143000"/>
          </a:xfrm>
        </p:spPr>
        <p:txBody>
          <a:bodyPr/>
          <a:lstStyle/>
          <a:p>
            <a:pPr algn="l"/>
            <a:r>
              <a:rPr lang="nl-NL" sz="4000" b="1" dirty="0" err="1" smtClean="0">
                <a:solidFill>
                  <a:srgbClr val="FF6600"/>
                </a:solidFill>
                <a:latin typeface="Calibri" pitchFamily="34" charset="0"/>
              </a:rPr>
              <a:t>Promoter</a:t>
            </a:r>
            <a:r>
              <a:rPr lang="nl-NL" sz="4000" b="1" dirty="0" smtClean="0">
                <a:solidFill>
                  <a:srgbClr val="FF6600"/>
                </a:solidFill>
                <a:latin typeface="Calibri" pitchFamily="34" charset="0"/>
              </a:rPr>
              <a:t>-regio consensus </a:t>
            </a:r>
            <a:r>
              <a:rPr lang="nl-NL" sz="4000" b="1" dirty="0">
                <a:solidFill>
                  <a:srgbClr val="FF6600"/>
                </a:solidFill>
                <a:latin typeface="Calibri" pitchFamily="34" charset="0"/>
              </a:rPr>
              <a:t>sequenties</a:t>
            </a:r>
          </a:p>
        </p:txBody>
      </p:sp>
      <p:grpSp>
        <p:nvGrpSpPr>
          <p:cNvPr id="61445" name="Group 5"/>
          <p:cNvGrpSpPr>
            <a:grpSpLocks/>
          </p:cNvGrpSpPr>
          <p:nvPr/>
        </p:nvGrpSpPr>
        <p:grpSpPr bwMode="auto">
          <a:xfrm>
            <a:off x="0" y="2665413"/>
            <a:ext cx="9109075" cy="2019300"/>
            <a:chOff x="94" y="1077"/>
            <a:chExt cx="5448" cy="1181"/>
          </a:xfrm>
        </p:grpSpPr>
        <p:pic>
          <p:nvPicPr>
            <p:cNvPr id="61446" name="Picture 6"/>
            <p:cNvPicPr>
              <a:picLocks noChangeAspect="1" noChangeArrowheads="1"/>
            </p:cNvPicPr>
            <p:nvPr/>
          </p:nvPicPr>
          <p:blipFill>
            <a:blip r:embed="rId2" cstate="print"/>
            <a:srcRect/>
            <a:stretch>
              <a:fillRect/>
            </a:stretch>
          </p:blipFill>
          <p:spPr bwMode="auto">
            <a:xfrm>
              <a:off x="150" y="1132"/>
              <a:ext cx="5392" cy="1126"/>
            </a:xfrm>
            <a:prstGeom prst="rect">
              <a:avLst/>
            </a:prstGeom>
            <a:noFill/>
            <a:ln w="9525">
              <a:noFill/>
              <a:miter lim="800000"/>
              <a:headEnd/>
              <a:tailEnd/>
            </a:ln>
            <a:effectLst/>
          </p:spPr>
        </p:pic>
        <p:sp>
          <p:nvSpPr>
            <p:cNvPr id="61447" name="Rectangle 7"/>
            <p:cNvSpPr>
              <a:spLocks noChangeArrowheads="1"/>
            </p:cNvSpPr>
            <p:nvPr/>
          </p:nvSpPr>
          <p:spPr bwMode="auto">
            <a:xfrm>
              <a:off x="94" y="1077"/>
              <a:ext cx="851" cy="188"/>
            </a:xfrm>
            <a:prstGeom prst="rect">
              <a:avLst/>
            </a:prstGeom>
            <a:solidFill>
              <a:schemeClr val="bg1"/>
            </a:solidFill>
            <a:ln w="9525">
              <a:noFill/>
              <a:miter lim="800000"/>
              <a:headEnd/>
              <a:tailEnd/>
            </a:ln>
            <a:effectLst/>
          </p:spPr>
          <p:txBody>
            <a:bodyPr wrap="none" anchor="ctr"/>
            <a:lstStyle/>
            <a:p>
              <a:endParaRPr lang="nl-NL"/>
            </a:p>
          </p:txBody>
        </p:sp>
        <p:sp>
          <p:nvSpPr>
            <p:cNvPr id="61448" name="Rectangle 8"/>
            <p:cNvSpPr>
              <a:spLocks noChangeArrowheads="1"/>
            </p:cNvSpPr>
            <p:nvPr/>
          </p:nvSpPr>
          <p:spPr bwMode="auto">
            <a:xfrm>
              <a:off x="136" y="1714"/>
              <a:ext cx="851" cy="200"/>
            </a:xfrm>
            <a:prstGeom prst="rect">
              <a:avLst/>
            </a:prstGeom>
            <a:solidFill>
              <a:schemeClr val="bg1"/>
            </a:solidFill>
            <a:ln w="9525">
              <a:noFill/>
              <a:miter lim="800000"/>
              <a:headEnd/>
              <a:tailEnd/>
            </a:ln>
            <a:effectLst/>
          </p:spPr>
          <p:txBody>
            <a:bodyPr wrap="none" anchor="ctr"/>
            <a:lstStyle/>
            <a:p>
              <a:endParaRPr lang="nl-NL"/>
            </a:p>
          </p:txBody>
        </p:sp>
      </p:grpSp>
      <p:sp>
        <p:nvSpPr>
          <p:cNvPr id="61449" name="Text Box 9"/>
          <p:cNvSpPr txBox="1">
            <a:spLocks noChangeArrowheads="1"/>
          </p:cNvSpPr>
          <p:nvPr/>
        </p:nvSpPr>
        <p:spPr bwMode="auto">
          <a:xfrm>
            <a:off x="166742" y="1935540"/>
            <a:ext cx="2652713" cy="579438"/>
          </a:xfrm>
          <a:prstGeom prst="rect">
            <a:avLst/>
          </a:prstGeom>
          <a:noFill/>
          <a:ln w="9525">
            <a:noFill/>
            <a:miter lim="800000"/>
            <a:headEnd/>
            <a:tailEnd/>
          </a:ln>
          <a:effectLst/>
        </p:spPr>
        <p:txBody>
          <a:bodyPr>
            <a:spAutoFit/>
          </a:bodyPr>
          <a:lstStyle/>
          <a:p>
            <a:pPr algn="l">
              <a:spcBef>
                <a:spcPct val="50000"/>
              </a:spcBef>
            </a:pPr>
            <a:r>
              <a:rPr lang="en-US" sz="3200" dirty="0" err="1">
                <a:solidFill>
                  <a:schemeClr val="tx1"/>
                </a:solidFill>
              </a:rPr>
              <a:t>Eukaryoot</a:t>
            </a:r>
            <a:endParaRPr lang="en-US" sz="3200" dirty="0">
              <a:solidFill>
                <a:schemeClr val="tx1"/>
              </a:solidFill>
            </a:endParaRPr>
          </a:p>
        </p:txBody>
      </p:sp>
      <p:sp>
        <p:nvSpPr>
          <p:cNvPr id="61450" name="Text Box 10"/>
          <p:cNvSpPr txBox="1">
            <a:spLocks noChangeArrowheads="1"/>
          </p:cNvSpPr>
          <p:nvPr/>
        </p:nvSpPr>
        <p:spPr bwMode="auto">
          <a:xfrm>
            <a:off x="179562" y="5091651"/>
            <a:ext cx="2652712" cy="579437"/>
          </a:xfrm>
          <a:prstGeom prst="rect">
            <a:avLst/>
          </a:prstGeom>
          <a:noFill/>
          <a:ln w="9525">
            <a:noFill/>
            <a:miter lim="800000"/>
            <a:headEnd/>
            <a:tailEnd/>
          </a:ln>
          <a:effectLst/>
        </p:spPr>
        <p:txBody>
          <a:bodyPr>
            <a:spAutoFit/>
          </a:bodyPr>
          <a:lstStyle/>
          <a:p>
            <a:pPr algn="l">
              <a:spcBef>
                <a:spcPct val="50000"/>
              </a:spcBef>
            </a:pPr>
            <a:r>
              <a:rPr lang="en-US" sz="3200" dirty="0" err="1">
                <a:solidFill>
                  <a:schemeClr val="tx1"/>
                </a:solidFill>
              </a:rPr>
              <a:t>Prokaryoot</a:t>
            </a:r>
            <a:endParaRPr lang="en-US" sz="3200" dirty="0">
              <a:solidFill>
                <a:schemeClr val="tx1"/>
              </a:solidFill>
            </a:endParaRPr>
          </a:p>
        </p:txBody>
      </p:sp>
      <p:sp>
        <p:nvSpPr>
          <p:cNvPr id="2" name="Tekstvak 1"/>
          <p:cNvSpPr txBox="1"/>
          <p:nvPr/>
        </p:nvSpPr>
        <p:spPr>
          <a:xfrm>
            <a:off x="4896036" y="1851332"/>
            <a:ext cx="2664296" cy="707886"/>
          </a:xfrm>
          <a:prstGeom prst="rect">
            <a:avLst/>
          </a:prstGeom>
          <a:noFill/>
        </p:spPr>
        <p:txBody>
          <a:bodyPr wrap="square" rtlCol="0">
            <a:spAutoFit/>
          </a:bodyPr>
          <a:lstStyle/>
          <a:p>
            <a:r>
              <a:rPr lang="nl-NL" sz="2000" dirty="0" smtClean="0">
                <a:solidFill>
                  <a:schemeClr val="tx1"/>
                </a:solidFill>
              </a:rPr>
              <a:t>TATA-box (eukaryoot) Goldberg-</a:t>
            </a:r>
            <a:r>
              <a:rPr lang="nl-NL" sz="2000" dirty="0" err="1" smtClean="0">
                <a:solidFill>
                  <a:schemeClr val="tx1"/>
                </a:solidFill>
              </a:rPr>
              <a:t>Hogness</a:t>
            </a:r>
            <a:r>
              <a:rPr lang="nl-NL" sz="2000" dirty="0" smtClean="0">
                <a:solidFill>
                  <a:schemeClr val="tx1"/>
                </a:solidFill>
              </a:rPr>
              <a:t> box</a:t>
            </a:r>
            <a:endParaRPr lang="nl-NL" sz="2000" dirty="0">
              <a:solidFill>
                <a:schemeClr val="tx1"/>
              </a:solidFill>
            </a:endParaRPr>
          </a:p>
        </p:txBody>
      </p:sp>
      <p:sp>
        <p:nvSpPr>
          <p:cNvPr id="10" name="Tekstvak 9"/>
          <p:cNvSpPr txBox="1"/>
          <p:nvPr/>
        </p:nvSpPr>
        <p:spPr>
          <a:xfrm>
            <a:off x="6228184" y="5157192"/>
            <a:ext cx="2664296" cy="707886"/>
          </a:xfrm>
          <a:prstGeom prst="rect">
            <a:avLst/>
          </a:prstGeom>
          <a:noFill/>
        </p:spPr>
        <p:txBody>
          <a:bodyPr wrap="square" rtlCol="0">
            <a:spAutoFit/>
          </a:bodyPr>
          <a:lstStyle/>
          <a:p>
            <a:r>
              <a:rPr lang="nl-NL" sz="2000" dirty="0" smtClean="0">
                <a:solidFill>
                  <a:schemeClr val="tx1"/>
                </a:solidFill>
              </a:rPr>
              <a:t>TATA-box (prokaryoot) </a:t>
            </a:r>
            <a:r>
              <a:rPr lang="nl-NL" sz="2000" dirty="0" err="1" smtClean="0">
                <a:solidFill>
                  <a:schemeClr val="tx1"/>
                </a:solidFill>
              </a:rPr>
              <a:t>Pribnow</a:t>
            </a:r>
            <a:r>
              <a:rPr lang="nl-NL" sz="2000" dirty="0" smtClean="0">
                <a:solidFill>
                  <a:schemeClr val="tx1"/>
                </a:solidFill>
              </a:rPr>
              <a:t> box</a:t>
            </a:r>
            <a:endParaRPr lang="nl-NL" sz="2000" dirty="0">
              <a:solidFill>
                <a:schemeClr val="tx1"/>
              </a:solidFill>
            </a:endParaRPr>
          </a:p>
        </p:txBody>
      </p:sp>
      <p:cxnSp>
        <p:nvCxnSpPr>
          <p:cNvPr id="4" name="Rechte verbindingslijn met pijl 3"/>
          <p:cNvCxnSpPr>
            <a:stCxn id="2" idx="2"/>
          </p:cNvCxnSpPr>
          <p:nvPr/>
        </p:nvCxnSpPr>
        <p:spPr bwMode="auto">
          <a:xfrm>
            <a:off x="6228184" y="2559218"/>
            <a:ext cx="0" cy="365726"/>
          </a:xfrm>
          <a:prstGeom prst="straightConnector1">
            <a:avLst/>
          </a:prstGeom>
          <a:noFill/>
          <a:ln w="28575" cap="flat" cmpd="sng" algn="ctr">
            <a:solidFill>
              <a:schemeClr val="tx2"/>
            </a:solidFill>
            <a:prstDash val="solid"/>
            <a:round/>
            <a:headEnd type="none" w="med" len="med"/>
            <a:tailEnd type="triangle"/>
          </a:ln>
          <a:effectLst/>
        </p:spPr>
      </p:cxnSp>
      <p:cxnSp>
        <p:nvCxnSpPr>
          <p:cNvPr id="16" name="Rechte verbindingslijn met pijl 15"/>
          <p:cNvCxnSpPr/>
          <p:nvPr/>
        </p:nvCxnSpPr>
        <p:spPr bwMode="auto">
          <a:xfrm flipV="1">
            <a:off x="7740352" y="4746325"/>
            <a:ext cx="0" cy="365726"/>
          </a:xfrm>
          <a:prstGeom prst="straightConnector1">
            <a:avLst/>
          </a:prstGeom>
          <a:noFill/>
          <a:ln w="28575" cap="flat" cmpd="sng" algn="ctr">
            <a:solidFill>
              <a:schemeClr val="tx2"/>
            </a:solidFill>
            <a:prstDash val="solid"/>
            <a:round/>
            <a:headEnd type="none" w="med" len="med"/>
            <a:tailEnd type="triangle"/>
          </a:ln>
          <a:effectLst/>
        </p:spPr>
      </p:cxnSp>
    </p:spTree>
    <p:extLst>
      <p:ext uri="{BB962C8B-B14F-4D97-AF65-F5344CB8AC3E}">
        <p14:creationId xmlns:p14="http://schemas.microsoft.com/office/powerpoint/2010/main" val="14844308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4"/>
          <p:cNvSpPr>
            <a:spLocks noGrp="1" noChangeArrowheads="1"/>
          </p:cNvSpPr>
          <p:nvPr>
            <p:ph type="title"/>
          </p:nvPr>
        </p:nvSpPr>
        <p:spPr/>
        <p:txBody>
          <a:bodyPr/>
          <a:lstStyle/>
          <a:p>
            <a:r>
              <a:rPr lang="nl-NL" dirty="0" smtClean="0">
                <a:solidFill>
                  <a:srgbClr val="FF6600"/>
                </a:solidFill>
                <a:latin typeface="Calibri" pitchFamily="34" charset="0"/>
              </a:rPr>
              <a:t>Opdracht </a:t>
            </a:r>
            <a:endParaRPr lang="nl-NL" dirty="0">
              <a:solidFill>
                <a:srgbClr val="FF6600"/>
              </a:solidFill>
              <a:latin typeface="Calibri" pitchFamily="34" charset="0"/>
            </a:endParaRPr>
          </a:p>
        </p:txBody>
      </p:sp>
      <p:sp>
        <p:nvSpPr>
          <p:cNvPr id="52229" name="Rectangle 5"/>
          <p:cNvSpPr>
            <a:spLocks noGrp="1" noChangeArrowheads="1"/>
          </p:cNvSpPr>
          <p:nvPr>
            <p:ph type="body" idx="1"/>
          </p:nvPr>
        </p:nvSpPr>
        <p:spPr>
          <a:xfrm>
            <a:off x="457200" y="1600201"/>
            <a:ext cx="8229600" cy="3629000"/>
          </a:xfrm>
        </p:spPr>
        <p:txBody>
          <a:bodyPr/>
          <a:lstStyle/>
          <a:p>
            <a:pPr marL="0" indent="0">
              <a:buFontTx/>
              <a:buNone/>
            </a:pPr>
            <a:r>
              <a:rPr lang="nl-NL" dirty="0" err="1">
                <a:latin typeface="Calibri" pitchFamily="34" charset="0"/>
              </a:rPr>
              <a:t>Many</a:t>
            </a:r>
            <a:r>
              <a:rPr lang="nl-NL" dirty="0">
                <a:latin typeface="Calibri" pitchFamily="34" charset="0"/>
              </a:rPr>
              <a:t> </a:t>
            </a:r>
            <a:r>
              <a:rPr lang="nl-NL" dirty="0" err="1">
                <a:latin typeface="Calibri" pitchFamily="34" charset="0"/>
              </a:rPr>
              <a:t>promoter</a:t>
            </a:r>
            <a:r>
              <a:rPr lang="nl-NL" dirty="0">
                <a:latin typeface="Calibri" pitchFamily="34" charset="0"/>
              </a:rPr>
              <a:t> </a:t>
            </a:r>
            <a:r>
              <a:rPr lang="nl-NL" dirty="0" err="1">
                <a:latin typeface="Calibri" pitchFamily="34" charset="0"/>
              </a:rPr>
              <a:t>regions</a:t>
            </a:r>
            <a:r>
              <a:rPr lang="nl-NL" dirty="0">
                <a:latin typeface="Calibri" pitchFamily="34" charset="0"/>
              </a:rPr>
              <a:t> </a:t>
            </a:r>
            <a:r>
              <a:rPr lang="nl-NL" dirty="0" err="1">
                <a:latin typeface="Calibri" pitchFamily="34" charset="0"/>
              </a:rPr>
              <a:t>contain</a:t>
            </a:r>
            <a:r>
              <a:rPr lang="nl-NL" dirty="0">
                <a:latin typeface="Calibri" pitchFamily="34" charset="0"/>
              </a:rPr>
              <a:t> CAAT </a:t>
            </a:r>
            <a:r>
              <a:rPr lang="nl-NL" dirty="0" err="1">
                <a:latin typeface="Calibri" pitchFamily="34" charset="0"/>
              </a:rPr>
              <a:t>boxes</a:t>
            </a:r>
            <a:r>
              <a:rPr lang="nl-NL" dirty="0">
                <a:latin typeface="Calibri" pitchFamily="34" charset="0"/>
              </a:rPr>
              <a:t> </a:t>
            </a:r>
            <a:r>
              <a:rPr lang="nl-NL" dirty="0" err="1">
                <a:latin typeface="Calibri" pitchFamily="34" charset="0"/>
              </a:rPr>
              <a:t>containing</a:t>
            </a:r>
            <a:r>
              <a:rPr lang="nl-NL" dirty="0">
                <a:latin typeface="Calibri" pitchFamily="34" charset="0"/>
              </a:rPr>
              <a:t> consensus </a:t>
            </a:r>
            <a:r>
              <a:rPr lang="nl-NL" dirty="0" err="1">
                <a:latin typeface="Calibri" pitchFamily="34" charset="0"/>
              </a:rPr>
              <a:t>sequences</a:t>
            </a:r>
            <a:r>
              <a:rPr lang="nl-NL" dirty="0">
                <a:latin typeface="Calibri" pitchFamily="34" charset="0"/>
              </a:rPr>
              <a:t> CAAT or CCAAT </a:t>
            </a:r>
            <a:r>
              <a:rPr lang="nl-NL" dirty="0" err="1" smtClean="0">
                <a:latin typeface="Calibri" pitchFamily="34" charset="0"/>
              </a:rPr>
              <a:t>approximately</a:t>
            </a:r>
            <a:r>
              <a:rPr lang="nl-NL" dirty="0" smtClean="0">
                <a:latin typeface="Calibri" pitchFamily="34" charset="0"/>
              </a:rPr>
              <a:t> </a:t>
            </a:r>
            <a:r>
              <a:rPr lang="nl-NL" dirty="0">
                <a:latin typeface="Calibri" pitchFamily="34" charset="0"/>
              </a:rPr>
              <a:t>70 </a:t>
            </a:r>
            <a:r>
              <a:rPr lang="nl-NL" dirty="0" err="1">
                <a:latin typeface="Calibri" pitchFamily="34" charset="0"/>
              </a:rPr>
              <a:t>to</a:t>
            </a:r>
            <a:r>
              <a:rPr lang="nl-NL" dirty="0">
                <a:latin typeface="Calibri" pitchFamily="34" charset="0"/>
              </a:rPr>
              <a:t> 80 bases upstream </a:t>
            </a:r>
            <a:r>
              <a:rPr lang="nl-NL" dirty="0" err="1">
                <a:latin typeface="Calibri" pitchFamily="34" charset="0"/>
              </a:rPr>
              <a:t>from</a:t>
            </a:r>
            <a:r>
              <a:rPr lang="nl-NL" dirty="0">
                <a:latin typeface="Calibri" pitchFamily="34" charset="0"/>
              </a:rPr>
              <a:t> </a:t>
            </a:r>
            <a:r>
              <a:rPr lang="nl-NL" dirty="0" err="1">
                <a:latin typeface="Calibri" pitchFamily="34" charset="0"/>
              </a:rPr>
              <a:t>the</a:t>
            </a:r>
            <a:r>
              <a:rPr lang="nl-NL" dirty="0">
                <a:latin typeface="Calibri" pitchFamily="34" charset="0"/>
              </a:rPr>
              <a:t> </a:t>
            </a:r>
            <a:r>
              <a:rPr lang="nl-NL" dirty="0" err="1">
                <a:latin typeface="Calibri" pitchFamily="34" charset="0"/>
              </a:rPr>
              <a:t>transcription</a:t>
            </a:r>
            <a:r>
              <a:rPr lang="nl-NL" dirty="0">
                <a:latin typeface="Calibri" pitchFamily="34" charset="0"/>
              </a:rPr>
              <a:t> start site. </a:t>
            </a:r>
            <a:endParaRPr lang="nl-NL" dirty="0" smtClean="0">
              <a:latin typeface="Calibri" pitchFamily="34" charset="0"/>
            </a:endParaRPr>
          </a:p>
          <a:p>
            <a:pPr marL="0" indent="0">
              <a:buFontTx/>
              <a:buNone/>
            </a:pPr>
            <a:endParaRPr lang="nl-NL" dirty="0">
              <a:latin typeface="Calibri" pitchFamily="34" charset="0"/>
            </a:endParaRPr>
          </a:p>
          <a:p>
            <a:pPr marL="0" indent="0">
              <a:buFontTx/>
              <a:buNone/>
            </a:pPr>
            <a:r>
              <a:rPr lang="nl-NL" dirty="0" smtClean="0">
                <a:latin typeface="Calibri" pitchFamily="34" charset="0"/>
              </a:rPr>
              <a:t>How </a:t>
            </a:r>
            <a:r>
              <a:rPr lang="nl-NL" dirty="0" err="1">
                <a:latin typeface="Calibri" pitchFamily="34" charset="0"/>
              </a:rPr>
              <a:t>might</a:t>
            </a:r>
            <a:r>
              <a:rPr lang="nl-NL" dirty="0">
                <a:latin typeface="Calibri" pitchFamily="34" charset="0"/>
              </a:rPr>
              <a:t> </a:t>
            </a:r>
            <a:r>
              <a:rPr lang="nl-NL" dirty="0" err="1">
                <a:latin typeface="Calibri" pitchFamily="34" charset="0"/>
              </a:rPr>
              <a:t>one</a:t>
            </a:r>
            <a:r>
              <a:rPr lang="nl-NL" dirty="0">
                <a:latin typeface="Calibri" pitchFamily="34" charset="0"/>
              </a:rPr>
              <a:t> </a:t>
            </a:r>
            <a:r>
              <a:rPr lang="nl-NL" dirty="0" err="1">
                <a:latin typeface="Calibri" pitchFamily="34" charset="0"/>
              </a:rPr>
              <a:t>determine</a:t>
            </a:r>
            <a:r>
              <a:rPr lang="nl-NL" dirty="0">
                <a:latin typeface="Calibri" pitchFamily="34" charset="0"/>
              </a:rPr>
              <a:t> </a:t>
            </a:r>
            <a:r>
              <a:rPr lang="nl-NL" dirty="0" err="1">
                <a:latin typeface="Calibri" pitchFamily="34" charset="0"/>
              </a:rPr>
              <a:t>the</a:t>
            </a:r>
            <a:r>
              <a:rPr lang="nl-NL" dirty="0">
                <a:latin typeface="Calibri" pitchFamily="34" charset="0"/>
              </a:rPr>
              <a:t> </a:t>
            </a:r>
            <a:r>
              <a:rPr lang="nl-NL" dirty="0" err="1">
                <a:latin typeface="Calibri" pitchFamily="34" charset="0"/>
              </a:rPr>
              <a:t>influence</a:t>
            </a:r>
            <a:r>
              <a:rPr lang="nl-NL" dirty="0">
                <a:latin typeface="Calibri" pitchFamily="34" charset="0"/>
              </a:rPr>
              <a:t> of CAAT </a:t>
            </a:r>
            <a:r>
              <a:rPr lang="nl-NL" dirty="0" err="1">
                <a:latin typeface="Calibri" pitchFamily="34" charset="0"/>
              </a:rPr>
              <a:t>boxes</a:t>
            </a:r>
            <a:r>
              <a:rPr lang="nl-NL" dirty="0">
                <a:latin typeface="Calibri" pitchFamily="34" charset="0"/>
              </a:rPr>
              <a:t> on </a:t>
            </a:r>
            <a:r>
              <a:rPr lang="nl-NL" dirty="0" err="1">
                <a:latin typeface="Calibri" pitchFamily="34" charset="0"/>
              </a:rPr>
              <a:t>the</a:t>
            </a:r>
            <a:r>
              <a:rPr lang="nl-NL" dirty="0">
                <a:latin typeface="Calibri" pitchFamily="34" charset="0"/>
              </a:rPr>
              <a:t> </a:t>
            </a:r>
            <a:r>
              <a:rPr lang="nl-NL" dirty="0" err="1">
                <a:latin typeface="Calibri" pitchFamily="34" charset="0"/>
              </a:rPr>
              <a:t>transcription</a:t>
            </a:r>
            <a:r>
              <a:rPr lang="nl-NL" dirty="0">
                <a:latin typeface="Calibri" pitchFamily="34" charset="0"/>
              </a:rPr>
              <a:t> </a:t>
            </a:r>
            <a:r>
              <a:rPr lang="nl-NL" dirty="0" err="1">
                <a:latin typeface="Calibri" pitchFamily="34" charset="0"/>
              </a:rPr>
              <a:t>rate</a:t>
            </a:r>
            <a:r>
              <a:rPr lang="nl-NL" dirty="0">
                <a:latin typeface="Calibri" pitchFamily="34" charset="0"/>
              </a:rPr>
              <a:t> of a </a:t>
            </a:r>
            <a:r>
              <a:rPr lang="nl-NL" dirty="0" err="1">
                <a:latin typeface="Calibri" pitchFamily="34" charset="0"/>
              </a:rPr>
              <a:t>given</a:t>
            </a:r>
            <a:r>
              <a:rPr lang="nl-NL" dirty="0">
                <a:latin typeface="Calibri" pitchFamily="34" charset="0"/>
              </a:rPr>
              <a:t> gene?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67544" y="333375"/>
            <a:ext cx="7812087" cy="1143000"/>
          </a:xfrm>
        </p:spPr>
        <p:txBody>
          <a:bodyPr/>
          <a:lstStyle/>
          <a:p>
            <a:r>
              <a:rPr lang="en-US" b="1" dirty="0">
                <a:solidFill>
                  <a:srgbClr val="FF6600"/>
                </a:solidFill>
                <a:latin typeface="Calibri" pitchFamily="34" charset="0"/>
              </a:rPr>
              <a:t>mRNA Processing in </a:t>
            </a:r>
            <a:r>
              <a:rPr lang="en-US" b="1" dirty="0" err="1">
                <a:solidFill>
                  <a:srgbClr val="FF6600"/>
                </a:solidFill>
                <a:latin typeface="Calibri" pitchFamily="34" charset="0"/>
              </a:rPr>
              <a:t>Eukaryoten</a:t>
            </a:r>
            <a:endParaRPr lang="en-US" b="1" dirty="0">
              <a:solidFill>
                <a:srgbClr val="FF6600"/>
              </a:solidFill>
              <a:latin typeface="Calibri" pitchFamily="34" charset="0"/>
            </a:endParaRPr>
          </a:p>
        </p:txBody>
      </p:sp>
      <p:sp>
        <p:nvSpPr>
          <p:cNvPr id="25603" name="Rectangle 3"/>
          <p:cNvSpPr>
            <a:spLocks noGrp="1" noChangeArrowheads="1"/>
          </p:cNvSpPr>
          <p:nvPr>
            <p:ph type="body" idx="1"/>
          </p:nvPr>
        </p:nvSpPr>
        <p:spPr>
          <a:xfrm>
            <a:off x="683444" y="1557338"/>
            <a:ext cx="8281044" cy="4463950"/>
          </a:xfrm>
        </p:spPr>
        <p:txBody>
          <a:bodyPr/>
          <a:lstStyle/>
          <a:p>
            <a:pPr marL="0" indent="0">
              <a:buNone/>
            </a:pPr>
            <a:r>
              <a:rPr lang="nl-NL" sz="2800" u="sng" dirty="0" smtClean="0">
                <a:latin typeface="Calibri" pitchFamily="34" charset="0"/>
              </a:rPr>
              <a:t>5</a:t>
            </a:r>
            <a:r>
              <a:rPr lang="nl-NL" sz="2800" u="sng" dirty="0">
                <a:latin typeface="Calibri" pitchFamily="34" charset="0"/>
              </a:rPr>
              <a:t>’-</a:t>
            </a:r>
            <a:r>
              <a:rPr lang="nl-NL" sz="2800" u="sng" dirty="0" smtClean="0">
                <a:latin typeface="Calibri" pitchFamily="34" charset="0"/>
              </a:rPr>
              <a:t>cap</a:t>
            </a:r>
            <a:r>
              <a:rPr lang="nl-NL" sz="2800" dirty="0">
                <a:latin typeface="Calibri" pitchFamily="34" charset="0"/>
              </a:rPr>
              <a:t>:</a:t>
            </a:r>
            <a:r>
              <a:rPr lang="nl-NL" sz="2800" dirty="0" smtClean="0">
                <a:latin typeface="Calibri" pitchFamily="34" charset="0"/>
              </a:rPr>
              <a:t>   5</a:t>
            </a:r>
            <a:r>
              <a:rPr lang="nl-NL" sz="2800" dirty="0">
                <a:latin typeface="Calibri" pitchFamily="34" charset="0"/>
              </a:rPr>
              <a:t>’-5’binding </a:t>
            </a:r>
            <a:r>
              <a:rPr lang="nl-NL" sz="2800" dirty="0" smtClean="0">
                <a:latin typeface="Calibri" pitchFamily="34" charset="0"/>
              </a:rPr>
              <a:t>van </a:t>
            </a:r>
            <a:r>
              <a:rPr lang="nl-NL" sz="2800" dirty="0">
                <a:latin typeface="Calibri" pitchFamily="34" charset="0"/>
              </a:rPr>
              <a:t>7-methylguanosine (7mG)</a:t>
            </a:r>
          </a:p>
          <a:p>
            <a:pPr marL="0" indent="0">
              <a:buNone/>
            </a:pPr>
            <a:r>
              <a:rPr lang="nl-NL" sz="2800" u="sng" dirty="0">
                <a:latin typeface="Calibri" pitchFamily="34" charset="0"/>
              </a:rPr>
              <a:t>3’-</a:t>
            </a:r>
            <a:r>
              <a:rPr lang="nl-NL" sz="2800" u="sng" dirty="0" smtClean="0">
                <a:latin typeface="Calibri" pitchFamily="34" charset="0"/>
              </a:rPr>
              <a:t>tail:</a:t>
            </a:r>
            <a:r>
              <a:rPr lang="nl-NL" sz="2800" dirty="0" smtClean="0">
                <a:latin typeface="Calibri" pitchFamily="34" charset="0"/>
              </a:rPr>
              <a:t>   3</a:t>
            </a:r>
            <a:r>
              <a:rPr lang="nl-NL" sz="2800" dirty="0">
                <a:latin typeface="Calibri" pitchFamily="34" charset="0"/>
              </a:rPr>
              <a:t>’-cleavage &amp; toevoeging Poly-A staart</a:t>
            </a:r>
          </a:p>
          <a:p>
            <a:pPr>
              <a:buFontTx/>
              <a:buNone/>
            </a:pPr>
            <a:endParaRPr lang="nl-NL" sz="2800" dirty="0" smtClean="0">
              <a:latin typeface="Calibri" pitchFamily="34" charset="0"/>
            </a:endParaRPr>
          </a:p>
          <a:p>
            <a:pPr>
              <a:buFontTx/>
              <a:buNone/>
            </a:pPr>
            <a:r>
              <a:rPr lang="nl-NL" sz="2800" b="1" dirty="0" smtClean="0">
                <a:latin typeface="Calibri" pitchFamily="34" charset="0"/>
              </a:rPr>
              <a:t>Waarom 5’-cap en 3’-staart? </a:t>
            </a:r>
          </a:p>
          <a:p>
            <a:pPr>
              <a:buFontTx/>
              <a:buNone/>
            </a:pPr>
            <a:r>
              <a:rPr lang="nl-NL" sz="2800" dirty="0" smtClean="0">
                <a:latin typeface="Calibri" pitchFamily="34" charset="0"/>
              </a:rPr>
              <a:t>Bescherming van het </a:t>
            </a:r>
            <a:r>
              <a:rPr lang="nl-NL" sz="2800" dirty="0">
                <a:latin typeface="Calibri" pitchFamily="34" charset="0"/>
              </a:rPr>
              <a:t>mRNA tegen </a:t>
            </a:r>
            <a:r>
              <a:rPr lang="nl-NL" sz="2800" dirty="0" smtClean="0">
                <a:latin typeface="Calibri" pitchFamily="34" charset="0"/>
              </a:rPr>
              <a:t>degradatie</a:t>
            </a:r>
            <a:endParaRPr lang="nl-NL" sz="2800" dirty="0">
              <a:latin typeface="Calibri" pitchFamily="34" charset="0"/>
            </a:endParaRPr>
          </a:p>
        </p:txBody>
      </p:sp>
    </p:spTree>
    <p:extLst>
      <p:ext uri="{BB962C8B-B14F-4D97-AF65-F5344CB8AC3E}">
        <p14:creationId xmlns:p14="http://schemas.microsoft.com/office/powerpoint/2010/main" val="27028430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Rectangle 4"/>
          <p:cNvSpPr>
            <a:spLocks noGrp="1" noChangeArrowheads="1"/>
          </p:cNvSpPr>
          <p:nvPr>
            <p:ph type="title"/>
          </p:nvPr>
        </p:nvSpPr>
        <p:spPr>
          <a:xfrm>
            <a:off x="251520" y="188640"/>
            <a:ext cx="3240360" cy="1872208"/>
          </a:xfrm>
        </p:spPr>
        <p:txBody>
          <a:bodyPr/>
          <a:lstStyle/>
          <a:p>
            <a:pPr algn="l"/>
            <a:r>
              <a:rPr lang="nl-NL" b="1" dirty="0">
                <a:solidFill>
                  <a:srgbClr val="FF6600"/>
                </a:solidFill>
                <a:latin typeface="Calibri" pitchFamily="34" charset="0"/>
              </a:rPr>
              <a:t>5’-</a:t>
            </a:r>
            <a:r>
              <a:rPr lang="nl-NL" b="1" dirty="0" smtClean="0">
                <a:solidFill>
                  <a:srgbClr val="FF6600"/>
                </a:solidFill>
                <a:latin typeface="Calibri" pitchFamily="34" charset="0"/>
              </a:rPr>
              <a:t>CAP</a:t>
            </a:r>
            <a:br>
              <a:rPr lang="nl-NL" b="1" dirty="0" smtClean="0">
                <a:solidFill>
                  <a:srgbClr val="FF6600"/>
                </a:solidFill>
                <a:latin typeface="Calibri" pitchFamily="34" charset="0"/>
              </a:rPr>
            </a:br>
            <a:r>
              <a:rPr lang="nl-NL" sz="1800" dirty="0">
                <a:latin typeface="Calibri" pitchFamily="34" charset="0"/>
              </a:rPr>
              <a:t>5’-5’binding of </a:t>
            </a:r>
            <a:r>
              <a:rPr lang="nl-NL" sz="1800" dirty="0" smtClean="0">
                <a:latin typeface="Calibri" pitchFamily="34" charset="0"/>
              </a:rPr>
              <a:t/>
            </a:r>
            <a:br>
              <a:rPr lang="nl-NL" sz="1800" dirty="0" smtClean="0">
                <a:latin typeface="Calibri" pitchFamily="34" charset="0"/>
              </a:rPr>
            </a:br>
            <a:r>
              <a:rPr lang="nl-NL" sz="1800" dirty="0" smtClean="0">
                <a:latin typeface="Calibri" pitchFamily="34" charset="0"/>
              </a:rPr>
              <a:t>7-methylguanosine </a:t>
            </a:r>
            <a:r>
              <a:rPr lang="nl-NL" sz="1800" dirty="0">
                <a:latin typeface="Calibri" pitchFamily="34" charset="0"/>
              </a:rPr>
              <a:t>(7mG)</a:t>
            </a:r>
            <a:endParaRPr lang="nl-NL" sz="1800" b="1" dirty="0">
              <a:solidFill>
                <a:srgbClr val="FF6600"/>
              </a:solidFill>
              <a:latin typeface="Calibri" pitchFamily="34" charset="0"/>
            </a:endParaRPr>
          </a:p>
        </p:txBody>
      </p:sp>
      <p:pic>
        <p:nvPicPr>
          <p:cNvPr id="2" name="Afbeelding 1"/>
          <p:cNvPicPr>
            <a:picLocks noChangeAspect="1"/>
          </p:cNvPicPr>
          <p:nvPr/>
        </p:nvPicPr>
        <p:blipFill>
          <a:blip r:embed="rId2"/>
          <a:stretch>
            <a:fillRect/>
          </a:stretch>
        </p:blipFill>
        <p:spPr>
          <a:xfrm>
            <a:off x="3491880" y="116632"/>
            <a:ext cx="4320480" cy="6683038"/>
          </a:xfrm>
          <a:prstGeom prst="rect">
            <a:avLst/>
          </a:prstGeom>
        </p:spPr>
      </p:pic>
      <p:pic>
        <p:nvPicPr>
          <p:cNvPr id="1026" name="Picture 2" descr="Afbeeldingsresultaat voor purine 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4509120"/>
            <a:ext cx="2160240" cy="1699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79512" y="188640"/>
            <a:ext cx="8856984" cy="1143000"/>
          </a:xfrm>
        </p:spPr>
        <p:txBody>
          <a:bodyPr/>
          <a:lstStyle/>
          <a:p>
            <a:r>
              <a:rPr lang="en-US" sz="3800" b="1" u="sng" dirty="0" err="1" smtClean="0">
                <a:solidFill>
                  <a:srgbClr val="FF6600"/>
                </a:solidFill>
                <a:latin typeface="Calibri" pitchFamily="34" charset="0"/>
              </a:rPr>
              <a:t>Onderzoek</a:t>
            </a:r>
            <a:r>
              <a:rPr lang="en-US" sz="3800" b="1" dirty="0" smtClean="0">
                <a:solidFill>
                  <a:srgbClr val="FF6600"/>
                </a:solidFill>
                <a:latin typeface="Calibri" pitchFamily="34" charset="0"/>
              </a:rPr>
              <a:t>: </a:t>
            </a:r>
            <a:r>
              <a:rPr lang="en-US" sz="3800" b="1" dirty="0" err="1" smtClean="0">
                <a:solidFill>
                  <a:srgbClr val="FF6600"/>
                </a:solidFill>
                <a:latin typeface="Calibri" pitchFamily="34" charset="0"/>
              </a:rPr>
              <a:t>hoeveel</a:t>
            </a:r>
            <a:r>
              <a:rPr lang="en-US" sz="3800" b="1" dirty="0" smtClean="0">
                <a:solidFill>
                  <a:srgbClr val="FF6600"/>
                </a:solidFill>
                <a:latin typeface="Calibri" pitchFamily="34" charset="0"/>
              </a:rPr>
              <a:t> nucleotides </a:t>
            </a:r>
            <a:r>
              <a:rPr lang="en-US" sz="3800" b="1" dirty="0" err="1" smtClean="0">
                <a:solidFill>
                  <a:srgbClr val="FF6600"/>
                </a:solidFill>
                <a:latin typeface="Calibri" pitchFamily="34" charset="0"/>
              </a:rPr>
              <a:t>zijn</a:t>
            </a:r>
            <a:r>
              <a:rPr lang="en-US" sz="3800" b="1" dirty="0" smtClean="0">
                <a:solidFill>
                  <a:srgbClr val="FF6600"/>
                </a:solidFill>
                <a:latin typeface="Calibri" pitchFamily="34" charset="0"/>
              </a:rPr>
              <a:t> </a:t>
            </a:r>
            <a:r>
              <a:rPr lang="en-US" sz="3800" b="1" dirty="0" err="1" smtClean="0">
                <a:solidFill>
                  <a:srgbClr val="FF6600"/>
                </a:solidFill>
                <a:latin typeface="Calibri" pitchFamily="34" charset="0"/>
              </a:rPr>
              <a:t>nodig</a:t>
            </a:r>
            <a:r>
              <a:rPr lang="en-US" sz="3800" b="1" dirty="0" smtClean="0">
                <a:solidFill>
                  <a:srgbClr val="FF6600"/>
                </a:solidFill>
                <a:latin typeface="Calibri" pitchFamily="34" charset="0"/>
              </a:rPr>
              <a:t> </a:t>
            </a:r>
            <a:r>
              <a:rPr lang="en-US" sz="3800" b="1" dirty="0" err="1" smtClean="0">
                <a:solidFill>
                  <a:srgbClr val="FF6600"/>
                </a:solidFill>
                <a:latin typeface="Calibri" pitchFamily="34" charset="0"/>
              </a:rPr>
              <a:t>voor</a:t>
            </a:r>
            <a:r>
              <a:rPr lang="en-US" sz="3800" b="1" dirty="0" smtClean="0">
                <a:solidFill>
                  <a:srgbClr val="FF6600"/>
                </a:solidFill>
                <a:latin typeface="Calibri" pitchFamily="34" charset="0"/>
              </a:rPr>
              <a:t> het </a:t>
            </a:r>
            <a:r>
              <a:rPr lang="en-US" sz="3800" b="1" dirty="0" err="1" smtClean="0">
                <a:solidFill>
                  <a:srgbClr val="FF6600"/>
                </a:solidFill>
                <a:latin typeface="Calibri" pitchFamily="34" charset="0"/>
              </a:rPr>
              <a:t>coderen</a:t>
            </a:r>
            <a:r>
              <a:rPr lang="en-US" sz="3800" b="1" dirty="0" smtClean="0">
                <a:solidFill>
                  <a:srgbClr val="FF6600"/>
                </a:solidFill>
                <a:latin typeface="Calibri" pitchFamily="34" charset="0"/>
              </a:rPr>
              <a:t> van 1 </a:t>
            </a:r>
            <a:r>
              <a:rPr lang="en-US" sz="3800" b="1" dirty="0" err="1" smtClean="0">
                <a:solidFill>
                  <a:srgbClr val="FF6600"/>
                </a:solidFill>
                <a:latin typeface="Calibri" pitchFamily="34" charset="0"/>
              </a:rPr>
              <a:t>aminozuur</a:t>
            </a:r>
            <a:r>
              <a:rPr lang="en-US" sz="3800" b="1" dirty="0" smtClean="0">
                <a:solidFill>
                  <a:srgbClr val="FF6600"/>
                </a:solidFill>
                <a:latin typeface="Calibri" pitchFamily="34" charset="0"/>
              </a:rPr>
              <a:t> (</a:t>
            </a:r>
            <a:r>
              <a:rPr lang="en-US" sz="3800" b="1" dirty="0" err="1" smtClean="0">
                <a:solidFill>
                  <a:srgbClr val="FF6600"/>
                </a:solidFill>
                <a:latin typeface="Calibri" pitchFamily="34" charset="0"/>
              </a:rPr>
              <a:t>az</a:t>
            </a:r>
            <a:r>
              <a:rPr lang="en-US" sz="3800" b="1" dirty="0" smtClean="0">
                <a:solidFill>
                  <a:srgbClr val="FF6600"/>
                </a:solidFill>
                <a:latin typeface="Calibri" pitchFamily="34" charset="0"/>
              </a:rPr>
              <a:t>)? </a:t>
            </a:r>
            <a:endParaRPr lang="en-US" sz="3800" b="1" dirty="0">
              <a:solidFill>
                <a:srgbClr val="FF6600"/>
              </a:solidFill>
              <a:latin typeface="Calibri" pitchFamily="34" charset="0"/>
            </a:endParaRPr>
          </a:p>
        </p:txBody>
      </p:sp>
      <p:sp>
        <p:nvSpPr>
          <p:cNvPr id="7171" name="Rectangle 3"/>
          <p:cNvSpPr>
            <a:spLocks noGrp="1" noChangeArrowheads="1"/>
          </p:cNvSpPr>
          <p:nvPr>
            <p:ph type="body" sz="half" idx="1"/>
          </p:nvPr>
        </p:nvSpPr>
        <p:spPr>
          <a:xfrm>
            <a:off x="457200" y="1711349"/>
            <a:ext cx="4546848" cy="4525963"/>
          </a:xfrm>
        </p:spPr>
        <p:txBody>
          <a:bodyPr/>
          <a:lstStyle/>
          <a:p>
            <a:r>
              <a:rPr lang="en-US" sz="2800" dirty="0" err="1" smtClean="0">
                <a:latin typeface="Calibri" pitchFamily="34" charset="0"/>
              </a:rPr>
              <a:t>Logisch</a:t>
            </a:r>
            <a:r>
              <a:rPr lang="en-US" sz="2800" dirty="0" smtClean="0">
                <a:latin typeface="Calibri" pitchFamily="34" charset="0"/>
              </a:rPr>
              <a:t> </a:t>
            </a:r>
            <a:r>
              <a:rPr lang="en-US" sz="2800" dirty="0" err="1" smtClean="0">
                <a:latin typeface="Calibri" pitchFamily="34" charset="0"/>
              </a:rPr>
              <a:t>redeneren</a:t>
            </a:r>
            <a:r>
              <a:rPr lang="en-US" sz="2800" dirty="0" smtClean="0">
                <a:latin typeface="Calibri" pitchFamily="34" charset="0"/>
              </a:rPr>
              <a:t>: </a:t>
            </a:r>
          </a:p>
          <a:p>
            <a:pPr lvl="1"/>
            <a:r>
              <a:rPr lang="en-US" sz="2400" dirty="0" smtClean="0">
                <a:latin typeface="Calibri" pitchFamily="34" charset="0"/>
              </a:rPr>
              <a:t>4</a:t>
            </a:r>
            <a:r>
              <a:rPr lang="en-US" sz="2400" baseline="30000" dirty="0" smtClean="0">
                <a:latin typeface="Calibri" pitchFamily="34" charset="0"/>
              </a:rPr>
              <a:t>2</a:t>
            </a:r>
            <a:r>
              <a:rPr lang="en-US" sz="2400" dirty="0" smtClean="0">
                <a:latin typeface="Calibri" pitchFamily="34" charset="0"/>
              </a:rPr>
              <a:t> </a:t>
            </a:r>
            <a:r>
              <a:rPr lang="en-US" sz="2400" dirty="0" smtClean="0">
                <a:latin typeface="Calibri" pitchFamily="34" charset="0"/>
                <a:sym typeface="Wingdings" panose="05000000000000000000" pitchFamily="2" charset="2"/>
              </a:rPr>
              <a:t> 16 ‘</a:t>
            </a:r>
            <a:r>
              <a:rPr lang="en-US" sz="2400" dirty="0" err="1" smtClean="0">
                <a:latin typeface="Calibri" pitchFamily="34" charset="0"/>
                <a:sym typeface="Wingdings" panose="05000000000000000000" pitchFamily="2" charset="2"/>
              </a:rPr>
              <a:t>woorden</a:t>
            </a:r>
            <a:r>
              <a:rPr lang="en-US" sz="2400" dirty="0" smtClean="0">
                <a:latin typeface="Calibri" pitchFamily="34" charset="0"/>
                <a:sym typeface="Wingdings" panose="05000000000000000000" pitchFamily="2" charset="2"/>
              </a:rPr>
              <a:t>’ (</a:t>
            </a:r>
            <a:r>
              <a:rPr lang="en-US" sz="2400" dirty="0" err="1" smtClean="0">
                <a:latin typeface="Calibri" pitchFamily="34" charset="0"/>
                <a:sym typeface="Wingdings" panose="05000000000000000000" pitchFamily="2" charset="2"/>
              </a:rPr>
              <a:t>az</a:t>
            </a:r>
            <a:r>
              <a:rPr lang="en-US" sz="2400" dirty="0" smtClean="0">
                <a:latin typeface="Calibri" pitchFamily="34" charset="0"/>
                <a:sym typeface="Wingdings" panose="05000000000000000000" pitchFamily="2" charset="2"/>
              </a:rPr>
              <a:t>)</a:t>
            </a:r>
          </a:p>
          <a:p>
            <a:pPr lvl="1"/>
            <a:r>
              <a:rPr lang="en-US" sz="2400" dirty="0" smtClean="0">
                <a:latin typeface="Calibri" pitchFamily="34" charset="0"/>
                <a:sym typeface="Wingdings" panose="05000000000000000000" pitchFamily="2" charset="2"/>
              </a:rPr>
              <a:t>4</a:t>
            </a:r>
            <a:r>
              <a:rPr lang="en-US" sz="2400" baseline="30000" dirty="0" smtClean="0">
                <a:latin typeface="Calibri" pitchFamily="34" charset="0"/>
                <a:sym typeface="Wingdings" panose="05000000000000000000" pitchFamily="2" charset="2"/>
              </a:rPr>
              <a:t>3</a:t>
            </a:r>
            <a:r>
              <a:rPr lang="en-US" sz="2400" dirty="0" smtClean="0">
                <a:latin typeface="Calibri" pitchFamily="34" charset="0"/>
                <a:sym typeface="Wingdings" panose="05000000000000000000" pitchFamily="2" charset="2"/>
              </a:rPr>
              <a:t>  64 ‘</a:t>
            </a:r>
            <a:r>
              <a:rPr lang="en-US" sz="2400" dirty="0" err="1" smtClean="0">
                <a:latin typeface="Calibri" pitchFamily="34" charset="0"/>
                <a:sym typeface="Wingdings" panose="05000000000000000000" pitchFamily="2" charset="2"/>
              </a:rPr>
              <a:t>woorden</a:t>
            </a:r>
            <a:r>
              <a:rPr lang="en-US" sz="2400" dirty="0" smtClean="0">
                <a:latin typeface="Calibri" pitchFamily="34" charset="0"/>
                <a:sym typeface="Wingdings" panose="05000000000000000000" pitchFamily="2" charset="2"/>
              </a:rPr>
              <a:t>’ (</a:t>
            </a:r>
            <a:r>
              <a:rPr lang="en-US" sz="2400" dirty="0" err="1" smtClean="0">
                <a:latin typeface="Calibri" pitchFamily="34" charset="0"/>
                <a:sym typeface="Wingdings" panose="05000000000000000000" pitchFamily="2" charset="2"/>
              </a:rPr>
              <a:t>az</a:t>
            </a:r>
            <a:r>
              <a:rPr lang="en-US" sz="2400" dirty="0" smtClean="0">
                <a:latin typeface="Calibri" pitchFamily="34" charset="0"/>
                <a:sym typeface="Wingdings" panose="05000000000000000000" pitchFamily="2" charset="2"/>
              </a:rPr>
              <a:t>)</a:t>
            </a:r>
          </a:p>
          <a:p>
            <a:pPr lvl="1"/>
            <a:r>
              <a:rPr lang="en-US" sz="2400" dirty="0" smtClean="0">
                <a:latin typeface="Calibri" pitchFamily="34" charset="0"/>
                <a:sym typeface="Wingdings" panose="05000000000000000000" pitchFamily="2" charset="2"/>
              </a:rPr>
              <a:t>4</a:t>
            </a:r>
            <a:r>
              <a:rPr lang="en-US" sz="2400" baseline="30000" dirty="0" smtClean="0">
                <a:latin typeface="Calibri" pitchFamily="34" charset="0"/>
                <a:sym typeface="Wingdings" panose="05000000000000000000" pitchFamily="2" charset="2"/>
              </a:rPr>
              <a:t>4</a:t>
            </a:r>
            <a:r>
              <a:rPr lang="en-US" sz="2400" dirty="0" smtClean="0">
                <a:latin typeface="Calibri" pitchFamily="34" charset="0"/>
                <a:sym typeface="Wingdings" panose="05000000000000000000" pitchFamily="2" charset="2"/>
              </a:rPr>
              <a:t>  256 ‘</a:t>
            </a:r>
            <a:r>
              <a:rPr lang="en-US" sz="2400" dirty="0" err="1" smtClean="0">
                <a:latin typeface="Calibri" pitchFamily="34" charset="0"/>
                <a:sym typeface="Wingdings" panose="05000000000000000000" pitchFamily="2" charset="2"/>
              </a:rPr>
              <a:t>woorden</a:t>
            </a:r>
            <a:r>
              <a:rPr lang="en-US" sz="2400" dirty="0" smtClean="0">
                <a:latin typeface="Calibri" pitchFamily="34" charset="0"/>
                <a:sym typeface="Wingdings" panose="05000000000000000000" pitchFamily="2" charset="2"/>
              </a:rPr>
              <a:t>’ (</a:t>
            </a:r>
            <a:r>
              <a:rPr lang="en-US" sz="2400" dirty="0" err="1" smtClean="0">
                <a:latin typeface="Calibri" pitchFamily="34" charset="0"/>
                <a:sym typeface="Wingdings" panose="05000000000000000000" pitchFamily="2" charset="2"/>
              </a:rPr>
              <a:t>az</a:t>
            </a:r>
            <a:r>
              <a:rPr lang="en-US" sz="2400" dirty="0" smtClean="0">
                <a:latin typeface="Calibri" pitchFamily="34" charset="0"/>
                <a:sym typeface="Wingdings" panose="05000000000000000000" pitchFamily="2" charset="2"/>
              </a:rPr>
              <a:t>)</a:t>
            </a:r>
            <a:endParaRPr lang="en-US" sz="2400" dirty="0" smtClean="0">
              <a:latin typeface="Calibri" pitchFamily="34" charset="0"/>
            </a:endParaRPr>
          </a:p>
          <a:p>
            <a:endParaRPr lang="en-US" sz="2800" dirty="0" smtClean="0">
              <a:latin typeface="Calibri" pitchFamily="34" charset="0"/>
            </a:endParaRPr>
          </a:p>
          <a:p>
            <a:r>
              <a:rPr lang="en-US" sz="2800" dirty="0" smtClean="0">
                <a:latin typeface="Calibri" pitchFamily="34" charset="0"/>
              </a:rPr>
              <a:t>Via </a:t>
            </a:r>
            <a:r>
              <a:rPr lang="en-US" sz="2800" dirty="0" err="1">
                <a:latin typeface="Calibri" pitchFamily="34" charset="0"/>
              </a:rPr>
              <a:t>experimenten</a:t>
            </a:r>
            <a:r>
              <a:rPr lang="en-US" sz="2800" dirty="0">
                <a:latin typeface="Calibri" pitchFamily="34" charset="0"/>
              </a:rPr>
              <a:t> met frame shift </a:t>
            </a:r>
            <a:r>
              <a:rPr lang="en-US" sz="2800" dirty="0" err="1">
                <a:latin typeface="Calibri" pitchFamily="34" charset="0"/>
              </a:rPr>
              <a:t>mutaties</a:t>
            </a:r>
            <a:r>
              <a:rPr lang="en-US" sz="2800" dirty="0">
                <a:latin typeface="Calibri" pitchFamily="34" charset="0"/>
              </a:rPr>
              <a:t> kun je de </a:t>
            </a:r>
            <a:r>
              <a:rPr lang="en-US" sz="2800" dirty="0" err="1">
                <a:latin typeface="Calibri" pitchFamily="34" charset="0"/>
              </a:rPr>
              <a:t>hoeveelheid</a:t>
            </a:r>
            <a:r>
              <a:rPr lang="en-US" sz="2800" dirty="0">
                <a:latin typeface="Calibri" pitchFamily="34" charset="0"/>
              </a:rPr>
              <a:t> nucleotides </a:t>
            </a:r>
            <a:r>
              <a:rPr lang="en-US" sz="2800" dirty="0" err="1">
                <a:latin typeface="Calibri" pitchFamily="34" charset="0"/>
              </a:rPr>
              <a:t>bepalen</a:t>
            </a:r>
            <a:r>
              <a:rPr lang="en-US" sz="2800" dirty="0">
                <a:latin typeface="Calibri" pitchFamily="34" charset="0"/>
              </a:rPr>
              <a:t> die </a:t>
            </a:r>
            <a:r>
              <a:rPr lang="en-US" sz="2800" dirty="0" err="1">
                <a:latin typeface="Calibri" pitchFamily="34" charset="0"/>
              </a:rPr>
              <a:t>voor</a:t>
            </a:r>
            <a:r>
              <a:rPr lang="en-US" sz="2800" dirty="0">
                <a:latin typeface="Calibri" pitchFamily="34" charset="0"/>
              </a:rPr>
              <a:t> 1 </a:t>
            </a:r>
            <a:r>
              <a:rPr lang="en-US" sz="2800" dirty="0" err="1">
                <a:latin typeface="Calibri" pitchFamily="34" charset="0"/>
              </a:rPr>
              <a:t>aminozuur</a:t>
            </a:r>
            <a:r>
              <a:rPr lang="en-US" sz="2800" dirty="0">
                <a:latin typeface="Calibri" pitchFamily="34" charset="0"/>
              </a:rPr>
              <a:t> </a:t>
            </a:r>
            <a:r>
              <a:rPr lang="en-US" sz="2800" dirty="0" err="1" smtClean="0">
                <a:latin typeface="Calibri" pitchFamily="34" charset="0"/>
              </a:rPr>
              <a:t>coderen</a:t>
            </a:r>
            <a:endParaRPr lang="en-US" sz="2800" dirty="0">
              <a:latin typeface="Calibri" pitchFamily="34" charset="0"/>
            </a:endParaRPr>
          </a:p>
        </p:txBody>
      </p:sp>
      <p:pic>
        <p:nvPicPr>
          <p:cNvPr id="3" name="Tijdelijke aanduiding voor inhoud 2"/>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51171"/>
          <a:stretch/>
        </p:blipFill>
        <p:spPr>
          <a:xfrm>
            <a:off x="5580112" y="1723091"/>
            <a:ext cx="3000545" cy="2209965"/>
          </a:xfrm>
        </p:spPr>
      </p:pic>
      <p:pic>
        <p:nvPicPr>
          <p:cNvPr id="5" name="Tijdelijke aanduiding voor inhoud 2"/>
          <p:cNvPicPr>
            <a:picLocks noChangeAspect="1"/>
          </p:cNvPicPr>
          <p:nvPr/>
        </p:nvPicPr>
        <p:blipFill rotWithShape="1">
          <a:blip r:embed="rId2">
            <a:extLst>
              <a:ext uri="{28A0092B-C50C-407E-A947-70E740481C1C}">
                <a14:useLocalDpi xmlns:a14="http://schemas.microsoft.com/office/drawing/2010/main" val="0"/>
              </a:ext>
            </a:extLst>
          </a:blip>
          <a:srcRect t="48643"/>
          <a:stretch/>
        </p:blipFill>
        <p:spPr bwMode="auto">
          <a:xfrm>
            <a:off x="5565596" y="4005484"/>
            <a:ext cx="3000545" cy="2324382"/>
          </a:xfrm>
          <a:prstGeom prst="rect">
            <a:avLst/>
          </a:prstGeom>
          <a:noFill/>
          <a:ln w="9525">
            <a:noFill/>
            <a:miter lim="800000"/>
            <a:headEnd/>
            <a:tailEnd/>
          </a:ln>
          <a:effectLst/>
        </p:spPr>
      </p:pic>
      <p:sp>
        <p:nvSpPr>
          <p:cNvPr id="6" name="Tekstvak 5"/>
          <p:cNvSpPr txBox="1"/>
          <p:nvPr/>
        </p:nvSpPr>
        <p:spPr>
          <a:xfrm>
            <a:off x="7644553" y="6367741"/>
            <a:ext cx="936104" cy="323165"/>
          </a:xfrm>
          <a:prstGeom prst="rect">
            <a:avLst/>
          </a:prstGeom>
          <a:noFill/>
        </p:spPr>
        <p:txBody>
          <a:bodyPr wrap="square" rtlCol="0">
            <a:spAutoFit/>
          </a:bodyPr>
          <a:lstStyle/>
          <a:p>
            <a:r>
              <a:rPr lang="nl-NL" sz="1500" dirty="0" smtClean="0">
                <a:solidFill>
                  <a:schemeClr val="tx1"/>
                </a:solidFill>
              </a:rPr>
              <a:t>Fig. 13.2</a:t>
            </a:r>
            <a:endParaRPr lang="nl-NL" sz="1500" dirty="0">
              <a:solidFill>
                <a:schemeClr val="tx1"/>
              </a:solidFill>
            </a:endParaRPr>
          </a:p>
        </p:txBody>
      </p:sp>
    </p:spTree>
    <p:extLst>
      <p:ext uri="{BB962C8B-B14F-4D97-AF65-F5344CB8AC3E}">
        <p14:creationId xmlns:p14="http://schemas.microsoft.com/office/powerpoint/2010/main" val="42958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457200" y="117475"/>
            <a:ext cx="8229600" cy="863600"/>
          </a:xfrm>
        </p:spPr>
        <p:txBody>
          <a:bodyPr/>
          <a:lstStyle/>
          <a:p>
            <a:r>
              <a:rPr lang="nl-NL" b="1" dirty="0" smtClean="0">
                <a:solidFill>
                  <a:srgbClr val="FF6600"/>
                </a:solidFill>
                <a:latin typeface="Calibri" pitchFamily="34" charset="0"/>
              </a:rPr>
              <a:t>Additie Poly-A-staart</a:t>
            </a:r>
            <a:endParaRPr lang="nl-NL" b="1" dirty="0">
              <a:solidFill>
                <a:srgbClr val="FF6600"/>
              </a:solidFill>
              <a:latin typeface="Calibri" pitchFamily="34" charset="0"/>
            </a:endParaRPr>
          </a:p>
        </p:txBody>
      </p:sp>
      <p:pic>
        <p:nvPicPr>
          <p:cNvPr id="113670" name="Picture 6" descr="2119"/>
          <p:cNvPicPr>
            <a:picLocks noChangeAspect="1" noChangeArrowheads="1"/>
          </p:cNvPicPr>
          <p:nvPr/>
        </p:nvPicPr>
        <p:blipFill>
          <a:blip r:embed="rId2" cstate="print"/>
          <a:srcRect/>
          <a:stretch>
            <a:fillRect/>
          </a:stretch>
        </p:blipFill>
        <p:spPr bwMode="auto">
          <a:xfrm>
            <a:off x="250825" y="1157288"/>
            <a:ext cx="6911975" cy="5700712"/>
          </a:xfrm>
          <a:prstGeom prst="rect">
            <a:avLst/>
          </a:prstGeom>
          <a:noFill/>
        </p:spPr>
      </p:pic>
      <p:sp>
        <p:nvSpPr>
          <p:cNvPr id="113671" name="Rectangle 7"/>
          <p:cNvSpPr>
            <a:spLocks noChangeArrowheads="1"/>
          </p:cNvSpPr>
          <p:nvPr/>
        </p:nvSpPr>
        <p:spPr bwMode="auto">
          <a:xfrm>
            <a:off x="6444208" y="6381328"/>
            <a:ext cx="2549525" cy="338554"/>
          </a:xfrm>
          <a:prstGeom prst="rect">
            <a:avLst/>
          </a:prstGeom>
          <a:noFill/>
          <a:ln w="9525" algn="ctr">
            <a:noFill/>
            <a:miter lim="800000"/>
            <a:headEnd/>
            <a:tailEnd/>
          </a:ln>
          <a:effectLst/>
        </p:spPr>
        <p:txBody>
          <a:bodyPr>
            <a:spAutoFit/>
          </a:bodyPr>
          <a:lstStyle/>
          <a:p>
            <a:r>
              <a:rPr lang="nl-NL" sz="800" dirty="0">
                <a:solidFill>
                  <a:schemeClr val="tx1"/>
                </a:solidFill>
              </a:rPr>
              <a:t>http://www.mun.ca/biology/desmid/brian/BIOL2060/BIOL2060-21/2119.jpg</a:t>
            </a:r>
          </a:p>
        </p:txBody>
      </p:sp>
      <p:sp>
        <p:nvSpPr>
          <p:cNvPr id="2" name="Tekstvak 1"/>
          <p:cNvSpPr txBox="1"/>
          <p:nvPr/>
        </p:nvSpPr>
        <p:spPr>
          <a:xfrm>
            <a:off x="6220420" y="2852936"/>
            <a:ext cx="2765549" cy="1384995"/>
          </a:xfrm>
          <a:prstGeom prst="rect">
            <a:avLst/>
          </a:prstGeom>
          <a:noFill/>
          <a:ln>
            <a:solidFill>
              <a:schemeClr val="tx1"/>
            </a:solidFill>
          </a:ln>
        </p:spPr>
        <p:txBody>
          <a:bodyPr wrap="square" rtlCol="0">
            <a:spAutoFit/>
          </a:bodyPr>
          <a:lstStyle/>
          <a:p>
            <a:r>
              <a:rPr lang="nl-NL" sz="2800" dirty="0" smtClean="0">
                <a:solidFill>
                  <a:schemeClr val="tx1"/>
                </a:solidFill>
              </a:rPr>
              <a:t>AAUAAA = </a:t>
            </a:r>
            <a:r>
              <a:rPr lang="nl-NL" sz="2800" dirty="0" err="1" smtClean="0">
                <a:solidFill>
                  <a:schemeClr val="tx1"/>
                </a:solidFill>
              </a:rPr>
              <a:t>polyadenylation</a:t>
            </a:r>
            <a:r>
              <a:rPr lang="nl-NL" sz="2800" dirty="0" smtClean="0">
                <a:solidFill>
                  <a:schemeClr val="tx1"/>
                </a:solidFill>
              </a:rPr>
              <a:t> </a:t>
            </a:r>
            <a:r>
              <a:rPr lang="nl-NL" sz="2800" dirty="0" err="1" smtClean="0">
                <a:solidFill>
                  <a:schemeClr val="tx1"/>
                </a:solidFill>
              </a:rPr>
              <a:t>signal</a:t>
            </a:r>
            <a:r>
              <a:rPr lang="nl-NL" sz="2800" dirty="0" smtClean="0">
                <a:solidFill>
                  <a:schemeClr val="tx1"/>
                </a:solidFill>
              </a:rPr>
              <a:t> </a:t>
            </a:r>
            <a:r>
              <a:rPr lang="nl-NL" sz="2800" dirty="0" err="1" smtClean="0">
                <a:solidFill>
                  <a:schemeClr val="tx1"/>
                </a:solidFill>
              </a:rPr>
              <a:t>sequence</a:t>
            </a:r>
            <a:endParaRPr lang="nl-NL" sz="2800" dirty="0">
              <a:solidFill>
                <a:schemeClr val="tx1"/>
              </a:solidFill>
            </a:endParaRPr>
          </a:p>
        </p:txBody>
      </p:sp>
    </p:spTree>
    <p:extLst>
      <p:ext uri="{BB962C8B-B14F-4D97-AF65-F5344CB8AC3E}">
        <p14:creationId xmlns:p14="http://schemas.microsoft.com/office/powerpoint/2010/main" val="11854663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4213" y="333375"/>
            <a:ext cx="7812087" cy="1143000"/>
          </a:xfrm>
        </p:spPr>
        <p:txBody>
          <a:bodyPr/>
          <a:lstStyle/>
          <a:p>
            <a:r>
              <a:rPr lang="en-US" b="1" dirty="0">
                <a:solidFill>
                  <a:srgbClr val="FF6600"/>
                </a:solidFill>
                <a:latin typeface="Calibri" pitchFamily="34" charset="0"/>
              </a:rPr>
              <a:t>mRNA Processing in </a:t>
            </a:r>
            <a:r>
              <a:rPr lang="en-US" b="1" dirty="0" err="1">
                <a:solidFill>
                  <a:srgbClr val="FF6600"/>
                </a:solidFill>
                <a:latin typeface="Calibri" pitchFamily="34" charset="0"/>
              </a:rPr>
              <a:t>Eukaryoten</a:t>
            </a:r>
            <a:endParaRPr lang="en-US" b="1" dirty="0">
              <a:solidFill>
                <a:srgbClr val="FF6600"/>
              </a:solidFill>
              <a:latin typeface="Calibri" pitchFamily="34" charset="0"/>
            </a:endParaRPr>
          </a:p>
        </p:txBody>
      </p:sp>
      <p:sp>
        <p:nvSpPr>
          <p:cNvPr id="25603" name="Rectangle 3"/>
          <p:cNvSpPr>
            <a:spLocks noGrp="1" noChangeArrowheads="1"/>
          </p:cNvSpPr>
          <p:nvPr>
            <p:ph type="body" idx="1"/>
          </p:nvPr>
        </p:nvSpPr>
        <p:spPr>
          <a:xfrm>
            <a:off x="900113" y="1557338"/>
            <a:ext cx="7848600" cy="4463950"/>
          </a:xfrm>
        </p:spPr>
        <p:txBody>
          <a:bodyPr/>
          <a:lstStyle/>
          <a:p>
            <a:pPr marL="0" indent="0">
              <a:buNone/>
            </a:pPr>
            <a:r>
              <a:rPr lang="nl-NL" sz="2800" u="sng" dirty="0">
                <a:solidFill>
                  <a:schemeClr val="bg1">
                    <a:lumMod val="65000"/>
                  </a:schemeClr>
                </a:solidFill>
                <a:latin typeface="Calibri" pitchFamily="34" charset="0"/>
              </a:rPr>
              <a:t>5’-</a:t>
            </a:r>
            <a:r>
              <a:rPr lang="nl-NL" sz="2800" u="sng" dirty="0" smtClean="0">
                <a:solidFill>
                  <a:schemeClr val="bg1">
                    <a:lumMod val="65000"/>
                  </a:schemeClr>
                </a:solidFill>
                <a:latin typeface="Calibri" pitchFamily="34" charset="0"/>
              </a:rPr>
              <a:t>cap</a:t>
            </a:r>
            <a:r>
              <a:rPr lang="nl-NL" sz="2800" dirty="0">
                <a:solidFill>
                  <a:schemeClr val="bg1">
                    <a:lumMod val="65000"/>
                  </a:schemeClr>
                </a:solidFill>
                <a:latin typeface="Calibri" pitchFamily="34" charset="0"/>
              </a:rPr>
              <a:t>:</a:t>
            </a:r>
            <a:r>
              <a:rPr lang="nl-NL" sz="2800" dirty="0" smtClean="0">
                <a:solidFill>
                  <a:schemeClr val="bg1">
                    <a:lumMod val="65000"/>
                  </a:schemeClr>
                </a:solidFill>
                <a:latin typeface="Calibri" pitchFamily="34" charset="0"/>
              </a:rPr>
              <a:t> </a:t>
            </a:r>
            <a:r>
              <a:rPr lang="nl-NL" sz="2800" dirty="0">
                <a:solidFill>
                  <a:schemeClr val="bg1">
                    <a:lumMod val="65000"/>
                  </a:schemeClr>
                </a:solidFill>
                <a:latin typeface="Calibri" pitchFamily="34" charset="0"/>
              </a:rPr>
              <a:t>5’-5’binding of 7-methylguanosine (7mG)</a:t>
            </a:r>
          </a:p>
          <a:p>
            <a:pPr marL="0" indent="0">
              <a:buNone/>
            </a:pPr>
            <a:r>
              <a:rPr lang="nl-NL" sz="2800" u="sng" dirty="0">
                <a:solidFill>
                  <a:schemeClr val="bg1">
                    <a:lumMod val="65000"/>
                  </a:schemeClr>
                </a:solidFill>
                <a:latin typeface="Calibri" pitchFamily="34" charset="0"/>
              </a:rPr>
              <a:t>3’-</a:t>
            </a:r>
            <a:r>
              <a:rPr lang="nl-NL" sz="2800" u="sng" dirty="0" smtClean="0">
                <a:solidFill>
                  <a:schemeClr val="bg1">
                    <a:lumMod val="65000"/>
                  </a:schemeClr>
                </a:solidFill>
                <a:latin typeface="Calibri" pitchFamily="34" charset="0"/>
              </a:rPr>
              <a:t>tail: </a:t>
            </a:r>
            <a:r>
              <a:rPr lang="nl-NL" sz="2800" dirty="0">
                <a:solidFill>
                  <a:schemeClr val="bg1">
                    <a:lumMod val="65000"/>
                  </a:schemeClr>
                </a:solidFill>
                <a:latin typeface="Calibri" pitchFamily="34" charset="0"/>
              </a:rPr>
              <a:t>3’-cleavage &amp; toevoeging Poly-A staart</a:t>
            </a:r>
          </a:p>
          <a:p>
            <a:pPr>
              <a:buFontTx/>
              <a:buNone/>
            </a:pPr>
            <a:endParaRPr lang="nl-NL" sz="2800" dirty="0">
              <a:latin typeface="Calibri" pitchFamily="34" charset="0"/>
            </a:endParaRPr>
          </a:p>
          <a:p>
            <a:pPr marL="0" indent="0">
              <a:buNone/>
            </a:pPr>
            <a:r>
              <a:rPr lang="nl-NL" sz="2800" u="sng" dirty="0" smtClean="0">
                <a:latin typeface="Calibri" pitchFamily="34" charset="0"/>
              </a:rPr>
              <a:t>RNA-</a:t>
            </a:r>
            <a:r>
              <a:rPr lang="nl-NL" sz="2800" u="sng" dirty="0" err="1" smtClean="0">
                <a:latin typeface="Calibri" pitchFamily="34" charset="0"/>
              </a:rPr>
              <a:t>splicing</a:t>
            </a:r>
            <a:r>
              <a:rPr lang="nl-NL" sz="2800" dirty="0">
                <a:latin typeface="Calibri" pitchFamily="34" charset="0"/>
              </a:rPr>
              <a:t>:</a:t>
            </a:r>
            <a:r>
              <a:rPr lang="nl-NL" sz="2800" dirty="0" smtClean="0">
                <a:latin typeface="Calibri" pitchFamily="34" charset="0"/>
              </a:rPr>
              <a:t> </a:t>
            </a:r>
            <a:r>
              <a:rPr lang="nl-NL" sz="2800" dirty="0">
                <a:latin typeface="Calibri" pitchFamily="34" charset="0"/>
              </a:rPr>
              <a:t>alleen coderende delen </a:t>
            </a:r>
            <a:r>
              <a:rPr lang="nl-NL" sz="2800" dirty="0" smtClean="0">
                <a:latin typeface="Calibri" pitchFamily="34" charset="0"/>
              </a:rPr>
              <a:t>die tot expressie komen (</a:t>
            </a:r>
            <a:r>
              <a:rPr lang="nl-NL" sz="2800" dirty="0" err="1" smtClean="0">
                <a:latin typeface="Calibri" pitchFamily="34" charset="0"/>
              </a:rPr>
              <a:t>exons</a:t>
            </a:r>
            <a:r>
              <a:rPr lang="nl-NL" sz="2800" dirty="0" smtClean="0">
                <a:latin typeface="Calibri" pitchFamily="34" charset="0"/>
              </a:rPr>
              <a:t>) blijven </a:t>
            </a:r>
            <a:r>
              <a:rPr lang="nl-NL" sz="2800" dirty="0">
                <a:latin typeface="Calibri" pitchFamily="34" charset="0"/>
              </a:rPr>
              <a:t>over, ‘</a:t>
            </a:r>
            <a:r>
              <a:rPr lang="nl-NL" sz="2800" dirty="0" err="1">
                <a:latin typeface="Calibri" pitchFamily="34" charset="0"/>
              </a:rPr>
              <a:t>intervening</a:t>
            </a:r>
            <a:r>
              <a:rPr lang="nl-NL" sz="2800" dirty="0">
                <a:latin typeface="Calibri" pitchFamily="34" charset="0"/>
              </a:rPr>
              <a:t>’ sequenties </a:t>
            </a:r>
            <a:r>
              <a:rPr lang="nl-NL" sz="2800" dirty="0" smtClean="0">
                <a:latin typeface="Calibri" pitchFamily="34" charset="0"/>
              </a:rPr>
              <a:t>(introns) worden </a:t>
            </a:r>
            <a:r>
              <a:rPr lang="nl-NL" sz="2800" dirty="0">
                <a:latin typeface="Calibri" pitchFamily="34" charset="0"/>
              </a:rPr>
              <a:t>eruit </a:t>
            </a:r>
            <a:r>
              <a:rPr lang="nl-NL" sz="2800" dirty="0" smtClean="0">
                <a:latin typeface="Calibri" pitchFamily="34" charset="0"/>
              </a:rPr>
              <a:t>gehaald</a:t>
            </a:r>
            <a:endParaRPr lang="nl-NL" sz="2800" u="sng" dirty="0">
              <a:latin typeface="Calibri" pitchFamily="34" charset="0"/>
            </a:endParaRPr>
          </a:p>
        </p:txBody>
      </p:sp>
    </p:spTree>
    <p:extLst>
      <p:ext uri="{BB962C8B-B14F-4D97-AF65-F5344CB8AC3E}">
        <p14:creationId xmlns:p14="http://schemas.microsoft.com/office/powerpoint/2010/main" val="30080837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395288" y="260350"/>
            <a:ext cx="4619625" cy="1143000"/>
          </a:xfrm>
        </p:spPr>
        <p:txBody>
          <a:bodyPr/>
          <a:lstStyle/>
          <a:p>
            <a:pPr algn="l"/>
            <a:r>
              <a:rPr lang="en-US" b="1" dirty="0">
                <a:solidFill>
                  <a:srgbClr val="FF6600"/>
                </a:solidFill>
                <a:latin typeface="Calibri" pitchFamily="34" charset="0"/>
              </a:rPr>
              <a:t>RNA Splicing</a:t>
            </a:r>
          </a:p>
        </p:txBody>
      </p:sp>
      <p:sp>
        <p:nvSpPr>
          <p:cNvPr id="92163" name="Rectangle 3"/>
          <p:cNvSpPr>
            <a:spLocks noGrp="1" noChangeArrowheads="1"/>
          </p:cNvSpPr>
          <p:nvPr>
            <p:ph type="body" sz="half" idx="1"/>
          </p:nvPr>
        </p:nvSpPr>
        <p:spPr>
          <a:xfrm>
            <a:off x="395288" y="1556792"/>
            <a:ext cx="4033838" cy="4525963"/>
          </a:xfrm>
        </p:spPr>
        <p:txBody>
          <a:bodyPr/>
          <a:lstStyle/>
          <a:p>
            <a:pPr>
              <a:buFontTx/>
              <a:buNone/>
            </a:pPr>
            <a:r>
              <a:rPr lang="en-US" sz="2800" dirty="0" err="1">
                <a:latin typeface="Calibri" pitchFamily="34" charset="0"/>
              </a:rPr>
              <a:t>Aangetoond</a:t>
            </a:r>
            <a:r>
              <a:rPr lang="en-US" sz="2800" dirty="0">
                <a:latin typeface="Calibri" pitchFamily="34" charset="0"/>
              </a:rPr>
              <a:t> door:</a:t>
            </a:r>
          </a:p>
          <a:p>
            <a:r>
              <a:rPr lang="en-US" sz="2800" dirty="0" err="1">
                <a:latin typeface="Calibri" pitchFamily="34" charset="0"/>
              </a:rPr>
              <a:t>Hybridisatie</a:t>
            </a:r>
            <a:r>
              <a:rPr lang="en-US" sz="2800" dirty="0">
                <a:latin typeface="Calibri" pitchFamily="34" charset="0"/>
              </a:rPr>
              <a:t> DNA </a:t>
            </a:r>
            <a:r>
              <a:rPr lang="en-US" sz="2800" dirty="0" err="1">
                <a:latin typeface="Calibri" pitchFamily="34" charset="0"/>
              </a:rPr>
              <a:t>en</a:t>
            </a:r>
            <a:r>
              <a:rPr lang="en-US" sz="2800" dirty="0">
                <a:latin typeface="Calibri" pitchFamily="34" charset="0"/>
              </a:rPr>
              <a:t> mRNA </a:t>
            </a:r>
            <a:r>
              <a:rPr lang="en-US" sz="2800" dirty="0">
                <a:latin typeface="Calibri" pitchFamily="34" charset="0"/>
                <a:sym typeface="Wingdings" pitchFamily="2" charset="2"/>
              </a:rPr>
              <a:t> </a:t>
            </a:r>
            <a:r>
              <a:rPr lang="en-US" sz="2800" dirty="0" err="1" smtClean="0">
                <a:latin typeface="Calibri" pitchFamily="34" charset="0"/>
                <a:sym typeface="Wingdings" pitchFamily="2" charset="2"/>
              </a:rPr>
              <a:t>heteroduplexes</a:t>
            </a:r>
            <a:endParaRPr lang="en-US" sz="2800" dirty="0" smtClean="0">
              <a:latin typeface="Calibri" pitchFamily="34" charset="0"/>
              <a:sym typeface="Wingdings" pitchFamily="2" charset="2"/>
            </a:endParaRPr>
          </a:p>
          <a:p>
            <a:pPr marL="0" indent="0">
              <a:buNone/>
            </a:pPr>
            <a:endParaRPr lang="en-US" sz="2800" dirty="0">
              <a:latin typeface="Calibri" pitchFamily="34" charset="0"/>
            </a:endParaRPr>
          </a:p>
          <a:p>
            <a:r>
              <a:rPr lang="en-US" sz="2800" dirty="0">
                <a:latin typeface="Calibri" pitchFamily="34" charset="0"/>
              </a:rPr>
              <a:t>Direct </a:t>
            </a:r>
            <a:r>
              <a:rPr lang="en-US" sz="2800" dirty="0" err="1">
                <a:latin typeface="Calibri" pitchFamily="34" charset="0"/>
              </a:rPr>
              <a:t>vergelijken</a:t>
            </a:r>
            <a:r>
              <a:rPr lang="en-US" sz="2800" dirty="0">
                <a:latin typeface="Calibri" pitchFamily="34" charset="0"/>
              </a:rPr>
              <a:t> </a:t>
            </a:r>
            <a:r>
              <a:rPr lang="en-US" sz="2800" dirty="0" err="1">
                <a:latin typeface="Calibri" pitchFamily="34" charset="0"/>
              </a:rPr>
              <a:t>sequenties</a:t>
            </a:r>
            <a:r>
              <a:rPr lang="en-US" sz="2800" dirty="0">
                <a:latin typeface="Calibri" pitchFamily="34" charset="0"/>
              </a:rPr>
              <a:t> DNA </a:t>
            </a:r>
            <a:r>
              <a:rPr lang="en-US" sz="2800" dirty="0" err="1">
                <a:latin typeface="Calibri" pitchFamily="34" charset="0"/>
              </a:rPr>
              <a:t>en</a:t>
            </a:r>
            <a:r>
              <a:rPr lang="en-US" sz="2800" dirty="0">
                <a:latin typeface="Calibri" pitchFamily="34" charset="0"/>
              </a:rPr>
              <a:t> mRNA </a:t>
            </a:r>
            <a:r>
              <a:rPr lang="en-US" sz="2800" dirty="0" err="1">
                <a:latin typeface="Calibri" pitchFamily="34" charset="0"/>
              </a:rPr>
              <a:t>en</a:t>
            </a:r>
            <a:r>
              <a:rPr lang="en-US" sz="2800" dirty="0">
                <a:latin typeface="Calibri" pitchFamily="34" charset="0"/>
              </a:rPr>
              <a:t> </a:t>
            </a:r>
            <a:r>
              <a:rPr lang="en-US" sz="2800" dirty="0" err="1">
                <a:latin typeface="Calibri" pitchFamily="34" charset="0"/>
              </a:rPr>
              <a:t>voor</a:t>
            </a:r>
            <a:r>
              <a:rPr lang="en-US" sz="2800" dirty="0">
                <a:latin typeface="Calibri" pitchFamily="34" charset="0"/>
              </a:rPr>
              <a:t> </a:t>
            </a:r>
            <a:r>
              <a:rPr lang="en-US" sz="2800" dirty="0" err="1">
                <a:latin typeface="Calibri" pitchFamily="34" charset="0"/>
              </a:rPr>
              <a:t>welke</a:t>
            </a:r>
            <a:r>
              <a:rPr lang="en-US" sz="2800" dirty="0">
                <a:latin typeface="Calibri" pitchFamily="34" charset="0"/>
              </a:rPr>
              <a:t> </a:t>
            </a:r>
            <a:r>
              <a:rPr lang="en-US" sz="2800" dirty="0" err="1">
                <a:latin typeface="Calibri" pitchFamily="34" charset="0"/>
              </a:rPr>
              <a:t>aminozuren</a:t>
            </a:r>
            <a:r>
              <a:rPr lang="en-US" sz="2800" dirty="0">
                <a:latin typeface="Calibri" pitchFamily="34" charset="0"/>
              </a:rPr>
              <a:t> </a:t>
            </a:r>
            <a:r>
              <a:rPr lang="en-US" sz="2800" dirty="0" err="1">
                <a:latin typeface="Calibri" pitchFamily="34" charset="0"/>
              </a:rPr>
              <a:t>wordt</a:t>
            </a:r>
            <a:r>
              <a:rPr lang="en-US" sz="2800" dirty="0">
                <a:latin typeface="Calibri" pitchFamily="34" charset="0"/>
              </a:rPr>
              <a:t> </a:t>
            </a:r>
            <a:r>
              <a:rPr lang="en-US" sz="2800" dirty="0" err="1">
                <a:latin typeface="Calibri" pitchFamily="34" charset="0"/>
              </a:rPr>
              <a:t>gecodeerd</a:t>
            </a:r>
            <a:endParaRPr lang="en-US" sz="2800" dirty="0">
              <a:latin typeface="Calibri" pitchFamily="34" charset="0"/>
            </a:endParaRPr>
          </a:p>
        </p:txBody>
      </p:sp>
      <p:pic>
        <p:nvPicPr>
          <p:cNvPr id="92166" name="Picture 6" descr="14_11Figure-L"/>
          <p:cNvPicPr>
            <a:picLocks noGrp="1" noChangeAspect="1" noChangeArrowheads="1"/>
          </p:cNvPicPr>
          <p:nvPr>
            <p:ph sz="quarter" idx="2"/>
          </p:nvPr>
        </p:nvPicPr>
        <p:blipFill>
          <a:blip r:embed="rId2" cstate="print"/>
          <a:srcRect/>
          <a:stretch>
            <a:fillRect/>
          </a:stretch>
        </p:blipFill>
        <p:spPr>
          <a:xfrm>
            <a:off x="4859338" y="404813"/>
            <a:ext cx="3813175" cy="6119812"/>
          </a:xfrm>
          <a:noFill/>
          <a:ln>
            <a:solidFill>
              <a:schemeClr val="tx1"/>
            </a:solidFill>
          </a:ln>
        </p:spPr>
      </p:pic>
      <p:cxnSp>
        <p:nvCxnSpPr>
          <p:cNvPr id="3" name="Rechte verbindingslijn met pijl 2"/>
          <p:cNvCxnSpPr/>
          <p:nvPr/>
        </p:nvCxnSpPr>
        <p:spPr bwMode="auto">
          <a:xfrm>
            <a:off x="3923928" y="3212976"/>
            <a:ext cx="935410" cy="0"/>
          </a:xfrm>
          <a:prstGeom prst="straightConnector1">
            <a:avLst/>
          </a:prstGeom>
          <a:noFill/>
          <a:ln w="12700" cap="flat" cmpd="sng" algn="ctr">
            <a:solidFill>
              <a:schemeClr val="tx1"/>
            </a:solidFill>
            <a:prstDash val="solid"/>
            <a:round/>
            <a:headEnd type="none" w="med" len="med"/>
            <a:tailEnd type="triangle"/>
          </a:ln>
          <a:effectLst/>
        </p:spPr>
      </p:cxnSp>
      <p:sp>
        <p:nvSpPr>
          <p:cNvPr id="6" name="Tekstvak 5"/>
          <p:cNvSpPr txBox="1"/>
          <p:nvPr/>
        </p:nvSpPr>
        <p:spPr>
          <a:xfrm>
            <a:off x="3347864" y="6074718"/>
            <a:ext cx="1565013" cy="553998"/>
          </a:xfrm>
          <a:prstGeom prst="rect">
            <a:avLst/>
          </a:prstGeom>
          <a:noFill/>
        </p:spPr>
        <p:txBody>
          <a:bodyPr wrap="square" rtlCol="0">
            <a:spAutoFit/>
          </a:bodyPr>
          <a:lstStyle/>
          <a:p>
            <a:r>
              <a:rPr lang="nl-NL" sz="1500" dirty="0" smtClean="0">
                <a:solidFill>
                  <a:schemeClr val="tx1"/>
                </a:solidFill>
              </a:rPr>
              <a:t>Pearson </a:t>
            </a:r>
            <a:r>
              <a:rPr lang="nl-NL" sz="1500" dirty="0" err="1" smtClean="0">
                <a:solidFill>
                  <a:schemeClr val="tx1"/>
                </a:solidFill>
              </a:rPr>
              <a:t>CoG</a:t>
            </a:r>
            <a:r>
              <a:rPr lang="nl-NL" sz="1500" dirty="0" smtClean="0">
                <a:solidFill>
                  <a:schemeClr val="tx1"/>
                </a:solidFill>
              </a:rPr>
              <a:t> eerdere editie</a:t>
            </a:r>
            <a:endParaRPr lang="nl-NL" sz="1500" dirty="0">
              <a:solidFill>
                <a:schemeClr val="tx1"/>
              </a:solidFill>
            </a:endParaRPr>
          </a:p>
        </p:txBody>
      </p:sp>
    </p:spTree>
    <p:extLst>
      <p:ext uri="{BB962C8B-B14F-4D97-AF65-F5344CB8AC3E}">
        <p14:creationId xmlns:p14="http://schemas.microsoft.com/office/powerpoint/2010/main" val="11865377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457200" y="116632"/>
            <a:ext cx="8229600" cy="993775"/>
          </a:xfrm>
        </p:spPr>
        <p:txBody>
          <a:bodyPr/>
          <a:lstStyle/>
          <a:p>
            <a:r>
              <a:rPr lang="en-US" b="1" dirty="0">
                <a:solidFill>
                  <a:srgbClr val="FF6600"/>
                </a:solidFill>
                <a:latin typeface="Calibri" pitchFamily="34" charset="0"/>
              </a:rPr>
              <a:t>RNA Splicing</a:t>
            </a:r>
          </a:p>
        </p:txBody>
      </p:sp>
      <p:sp>
        <p:nvSpPr>
          <p:cNvPr id="103427" name="Rectangle 3"/>
          <p:cNvSpPr>
            <a:spLocks noGrp="1" noChangeArrowheads="1"/>
          </p:cNvSpPr>
          <p:nvPr>
            <p:ph type="body" sz="half" idx="1"/>
          </p:nvPr>
        </p:nvSpPr>
        <p:spPr>
          <a:xfrm>
            <a:off x="250825" y="1110407"/>
            <a:ext cx="8893176" cy="2185987"/>
          </a:xfrm>
        </p:spPr>
        <p:txBody>
          <a:bodyPr/>
          <a:lstStyle/>
          <a:p>
            <a:r>
              <a:rPr lang="en-US" sz="2800" dirty="0" err="1">
                <a:latin typeface="Calibri" pitchFamily="34" charset="0"/>
              </a:rPr>
              <a:t>Bijna</a:t>
            </a:r>
            <a:r>
              <a:rPr lang="en-US" sz="2800" dirty="0">
                <a:latin typeface="Calibri" pitchFamily="34" charset="0"/>
              </a:rPr>
              <a:t> </a:t>
            </a:r>
            <a:r>
              <a:rPr lang="en-US" sz="2800" dirty="0" err="1">
                <a:latin typeface="Calibri" pitchFamily="34" charset="0"/>
              </a:rPr>
              <a:t>alle</a:t>
            </a:r>
            <a:r>
              <a:rPr lang="en-US" sz="2800" dirty="0">
                <a:latin typeface="Calibri" pitchFamily="34" charset="0"/>
              </a:rPr>
              <a:t> eukaryote </a:t>
            </a:r>
            <a:r>
              <a:rPr lang="en-US" sz="2800" dirty="0" err="1">
                <a:latin typeface="Calibri" pitchFamily="34" charset="0"/>
              </a:rPr>
              <a:t>genen</a:t>
            </a:r>
            <a:r>
              <a:rPr lang="en-US" sz="2800" dirty="0">
                <a:latin typeface="Calibri" pitchFamily="34" charset="0"/>
              </a:rPr>
              <a:t> </a:t>
            </a:r>
            <a:r>
              <a:rPr lang="en-US" sz="2800" dirty="0" err="1">
                <a:latin typeface="Calibri" pitchFamily="34" charset="0"/>
              </a:rPr>
              <a:t>hebben</a:t>
            </a:r>
            <a:r>
              <a:rPr lang="en-US" sz="2800" dirty="0">
                <a:latin typeface="Calibri" pitchFamily="34" charset="0"/>
              </a:rPr>
              <a:t> ‘intervening’ seq. </a:t>
            </a:r>
          </a:p>
          <a:p>
            <a:r>
              <a:rPr lang="en-US" sz="2800" dirty="0">
                <a:latin typeface="Calibri" pitchFamily="34" charset="0"/>
              </a:rPr>
              <a:t>Exon </a:t>
            </a:r>
            <a:r>
              <a:rPr lang="en-US" sz="2800" dirty="0">
                <a:latin typeface="Calibri" pitchFamily="34" charset="0"/>
                <a:sym typeface="Wingdings" pitchFamily="2" charset="2"/>
              </a:rPr>
              <a:t> </a:t>
            </a:r>
            <a:r>
              <a:rPr lang="en-US" sz="2800" dirty="0" err="1">
                <a:latin typeface="Calibri" pitchFamily="34" charset="0"/>
                <a:sym typeface="Wingdings" pitchFamily="2" charset="2"/>
              </a:rPr>
              <a:t>coderende</a:t>
            </a:r>
            <a:r>
              <a:rPr lang="en-US" sz="2800" dirty="0">
                <a:latin typeface="Calibri" pitchFamily="34" charset="0"/>
                <a:sym typeface="Wingdings" pitchFamily="2" charset="2"/>
              </a:rPr>
              <a:t> </a:t>
            </a:r>
            <a:r>
              <a:rPr lang="en-US" sz="2800" dirty="0" err="1">
                <a:latin typeface="Calibri" pitchFamily="34" charset="0"/>
                <a:sym typeface="Wingdings" pitchFamily="2" charset="2"/>
              </a:rPr>
              <a:t>sequentie</a:t>
            </a:r>
            <a:r>
              <a:rPr lang="en-US" sz="2800" dirty="0">
                <a:latin typeface="Calibri" pitchFamily="34" charset="0"/>
                <a:sym typeface="Wingdings" pitchFamily="2" charset="2"/>
              </a:rPr>
              <a:t> (expressed)</a:t>
            </a:r>
          </a:p>
          <a:p>
            <a:r>
              <a:rPr lang="en-US" sz="2800" dirty="0">
                <a:latin typeface="Calibri" pitchFamily="34" charset="0"/>
              </a:rPr>
              <a:t>Intron </a:t>
            </a:r>
            <a:r>
              <a:rPr lang="en-US" sz="2800" dirty="0">
                <a:latin typeface="Calibri" pitchFamily="34" charset="0"/>
                <a:sym typeface="Wingdings" pitchFamily="2" charset="2"/>
              </a:rPr>
              <a:t> </a:t>
            </a:r>
            <a:r>
              <a:rPr lang="en-US" sz="2800" dirty="0" err="1">
                <a:latin typeface="Calibri" pitchFamily="34" charset="0"/>
                <a:sym typeface="Wingdings" pitchFamily="2" charset="2"/>
              </a:rPr>
              <a:t>niet</a:t>
            </a:r>
            <a:r>
              <a:rPr lang="en-US" sz="2800" dirty="0">
                <a:latin typeface="Calibri" pitchFamily="34" charset="0"/>
                <a:sym typeface="Wingdings" pitchFamily="2" charset="2"/>
              </a:rPr>
              <a:t> </a:t>
            </a:r>
            <a:r>
              <a:rPr lang="en-US" sz="2800" dirty="0" err="1">
                <a:latin typeface="Calibri" pitchFamily="34" charset="0"/>
                <a:sym typeface="Wingdings" pitchFamily="2" charset="2"/>
              </a:rPr>
              <a:t>aanwezig</a:t>
            </a:r>
            <a:r>
              <a:rPr lang="en-US" sz="2800" dirty="0">
                <a:latin typeface="Calibri" pitchFamily="34" charset="0"/>
                <a:sym typeface="Wingdings" pitchFamily="2" charset="2"/>
              </a:rPr>
              <a:t> in </a:t>
            </a:r>
            <a:r>
              <a:rPr lang="en-US" sz="2800" dirty="0" err="1">
                <a:latin typeface="Calibri" pitchFamily="34" charset="0"/>
                <a:sym typeface="Wingdings" pitchFamily="2" charset="2"/>
              </a:rPr>
              <a:t>volwassen</a:t>
            </a:r>
            <a:r>
              <a:rPr lang="en-US" sz="2800" dirty="0">
                <a:latin typeface="Calibri" pitchFamily="34" charset="0"/>
                <a:sym typeface="Wingdings" pitchFamily="2" charset="2"/>
              </a:rPr>
              <a:t> mRNA (intervening)</a:t>
            </a:r>
            <a:endParaRPr lang="en-US" sz="2800" dirty="0">
              <a:latin typeface="Calibri" pitchFamily="34" charset="0"/>
            </a:endParaRPr>
          </a:p>
        </p:txBody>
      </p:sp>
      <p:pic>
        <p:nvPicPr>
          <p:cNvPr id="3" name="Afbeelding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3122284"/>
            <a:ext cx="5868144" cy="3336459"/>
          </a:xfrm>
          <a:prstGeom prst="rect">
            <a:avLst/>
          </a:prstGeom>
        </p:spPr>
      </p:pic>
    </p:spTree>
    <p:extLst>
      <p:ext uri="{BB962C8B-B14F-4D97-AF65-F5344CB8AC3E}">
        <p14:creationId xmlns:p14="http://schemas.microsoft.com/office/powerpoint/2010/main" val="28630591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5"/>
          <p:cNvSpPr>
            <a:spLocks noChangeArrowheads="1"/>
          </p:cNvSpPr>
          <p:nvPr/>
        </p:nvSpPr>
        <p:spPr bwMode="auto">
          <a:xfrm>
            <a:off x="206375" y="115888"/>
            <a:ext cx="8686800" cy="993775"/>
          </a:xfrm>
          <a:prstGeom prst="rect">
            <a:avLst/>
          </a:prstGeom>
          <a:noFill/>
          <a:ln w="9525">
            <a:noFill/>
            <a:miter lim="800000"/>
            <a:headEnd/>
            <a:tailEnd/>
          </a:ln>
          <a:effectLst/>
        </p:spPr>
        <p:txBody>
          <a:bodyPr anchor="ctr"/>
          <a:lstStyle/>
          <a:p>
            <a:endParaRPr lang="nl-NL"/>
          </a:p>
        </p:txBody>
      </p:sp>
      <p:sp>
        <p:nvSpPr>
          <p:cNvPr id="95238" name="Rectangle 6"/>
          <p:cNvSpPr>
            <a:spLocks noGrp="1" noChangeArrowheads="1"/>
          </p:cNvSpPr>
          <p:nvPr>
            <p:ph type="title"/>
          </p:nvPr>
        </p:nvSpPr>
        <p:spPr>
          <a:xfrm>
            <a:off x="395288" y="44450"/>
            <a:ext cx="4859337" cy="1341438"/>
          </a:xfrm>
        </p:spPr>
        <p:txBody>
          <a:bodyPr/>
          <a:lstStyle/>
          <a:p>
            <a:pPr algn="l"/>
            <a:r>
              <a:rPr lang="en-US" sz="4000" b="1" dirty="0">
                <a:solidFill>
                  <a:srgbClr val="FF6600"/>
                </a:solidFill>
                <a:latin typeface="Calibri" pitchFamily="34" charset="0"/>
              </a:rPr>
              <a:t>RNA Splicing by </a:t>
            </a:r>
            <a:r>
              <a:rPr lang="en-US" sz="4000" b="1" u="sng" dirty="0">
                <a:solidFill>
                  <a:srgbClr val="FF6600"/>
                </a:solidFill>
                <a:latin typeface="Calibri" pitchFamily="34" charset="0"/>
              </a:rPr>
              <a:t>autocatalytic</a:t>
            </a:r>
            <a:r>
              <a:rPr lang="en-US" sz="4000" b="1" dirty="0">
                <a:solidFill>
                  <a:srgbClr val="FF6600"/>
                </a:solidFill>
                <a:latin typeface="Calibri" pitchFamily="34" charset="0"/>
              </a:rPr>
              <a:t> RNAs</a:t>
            </a:r>
            <a:endParaRPr lang="nl-NL" sz="4000" b="1" dirty="0">
              <a:solidFill>
                <a:srgbClr val="FF6600"/>
              </a:solidFill>
              <a:latin typeface="Calibri" pitchFamily="34" charset="0"/>
            </a:endParaRPr>
          </a:p>
        </p:txBody>
      </p:sp>
      <p:sp>
        <p:nvSpPr>
          <p:cNvPr id="95239" name="Rectangle 7"/>
          <p:cNvSpPr>
            <a:spLocks noGrp="1" noChangeArrowheads="1"/>
          </p:cNvSpPr>
          <p:nvPr>
            <p:ph type="body" sz="half" idx="1"/>
          </p:nvPr>
        </p:nvSpPr>
        <p:spPr>
          <a:xfrm>
            <a:off x="457200" y="1600200"/>
            <a:ext cx="4038600" cy="4924425"/>
          </a:xfrm>
        </p:spPr>
        <p:txBody>
          <a:bodyPr/>
          <a:lstStyle/>
          <a:p>
            <a:r>
              <a:rPr lang="en-US" sz="2400" dirty="0" err="1">
                <a:latin typeface="Calibri" panose="020F0502020204030204" pitchFamily="34" charset="0"/>
                <a:cs typeface="Calibri" panose="020F0502020204030204" pitchFamily="34" charset="0"/>
              </a:rPr>
              <a:t>tRNA</a:t>
            </a:r>
            <a:r>
              <a:rPr lang="en-US" sz="2400" dirty="0">
                <a:latin typeface="Calibri" panose="020F0502020204030204" pitchFamily="34" charset="0"/>
                <a:cs typeface="Calibri" panose="020F0502020204030204" pitchFamily="34" charset="0"/>
              </a:rPr>
              <a:t> in </a:t>
            </a:r>
            <a:r>
              <a:rPr lang="en-US" sz="2400" dirty="0" smtClean="0">
                <a:latin typeface="Calibri" panose="020F0502020204030204" pitchFamily="34" charset="0"/>
                <a:cs typeface="Calibri" panose="020F0502020204030204" pitchFamily="34" charset="0"/>
              </a:rPr>
              <a:t>gist </a:t>
            </a:r>
            <a:r>
              <a:rPr lang="en-US" sz="2400" dirty="0">
                <a:latin typeface="Calibri" panose="020F0502020204030204" pitchFamily="34" charset="0"/>
                <a:cs typeface="Calibri" panose="020F0502020204030204" pitchFamily="34" charset="0"/>
              </a:rPr>
              <a:t>(intron </a:t>
            </a:r>
            <a:r>
              <a:rPr lang="en-US" sz="2400" dirty="0" err="1" smtClean="0">
                <a:latin typeface="Calibri" panose="020F0502020204030204" pitchFamily="34" charset="0"/>
                <a:cs typeface="Calibri" panose="020F0502020204030204" pitchFamily="34" charset="0"/>
              </a:rPr>
              <a:t>wordt</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uitgesneden</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en</a:t>
            </a:r>
            <a:r>
              <a:rPr lang="en-US" sz="2400" dirty="0" smtClean="0">
                <a:latin typeface="Calibri" panose="020F0502020204030204" pitchFamily="34" charset="0"/>
                <a:cs typeface="Calibri" panose="020F0502020204030204" pitchFamily="34" charset="0"/>
              </a:rPr>
              <a:t> exons </a:t>
            </a:r>
            <a:r>
              <a:rPr lang="en-US" sz="2400" dirty="0" err="1" smtClean="0">
                <a:latin typeface="Calibri" panose="020F0502020204030204" pitchFamily="34" charset="0"/>
                <a:cs typeface="Calibri" panose="020F0502020204030204" pitchFamily="34" charset="0"/>
              </a:rPr>
              <a:t>ligeren</a:t>
            </a:r>
            <a:r>
              <a:rPr lang="en-US" sz="2400" dirty="0" smtClean="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endParaRPr>
          </a:p>
          <a:p>
            <a:r>
              <a:rPr lang="en-US" sz="2400" dirty="0" err="1">
                <a:latin typeface="Calibri" panose="020F0502020204030204" pitchFamily="34" charset="0"/>
                <a:cs typeface="Calibri" panose="020F0502020204030204" pitchFamily="34" charset="0"/>
              </a:rPr>
              <a:t>rRNA</a:t>
            </a:r>
            <a:r>
              <a:rPr lang="en-US" sz="2400" dirty="0">
                <a:latin typeface="Calibri" panose="020F0502020204030204" pitchFamily="34" charset="0"/>
                <a:cs typeface="Calibri" panose="020F0502020204030204" pitchFamily="34" charset="0"/>
              </a:rPr>
              <a:t> self-excision </a:t>
            </a:r>
            <a:r>
              <a:rPr lang="en-US" sz="2400" dirty="0" err="1">
                <a:latin typeface="Calibri" panose="020F0502020204030204" pitchFamily="34" charset="0"/>
                <a:cs typeface="Calibri" panose="020F0502020204030204" pitchFamily="34" charset="0"/>
              </a:rPr>
              <a:t>proces</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ribozymen</a:t>
            </a:r>
            <a:r>
              <a:rPr lang="en-US" sz="2400" dirty="0">
                <a:latin typeface="Calibri" panose="020F0502020204030204" pitchFamily="34" charset="0"/>
                <a:cs typeface="Calibri" panose="020F0502020204030204" pitchFamily="34" charset="0"/>
              </a:rPr>
              <a:t>): guanosine is </a:t>
            </a:r>
            <a:r>
              <a:rPr lang="en-US" sz="2400" dirty="0" err="1">
                <a:latin typeface="Calibri" panose="020F0502020204030204" pitchFamily="34" charset="0"/>
                <a:cs typeface="Calibri" panose="020F0502020204030204" pitchFamily="34" charset="0"/>
              </a:rPr>
              <a:t>een</a:t>
            </a:r>
            <a:r>
              <a:rPr lang="en-US" sz="2400" dirty="0">
                <a:latin typeface="Calibri" panose="020F0502020204030204" pitchFamily="34" charset="0"/>
                <a:cs typeface="Calibri" panose="020F0502020204030204" pitchFamily="34" charset="0"/>
              </a:rPr>
              <a:t> cofactor (</a:t>
            </a:r>
            <a:r>
              <a:rPr lang="en-US" sz="2400" dirty="0" err="1">
                <a:latin typeface="Calibri" panose="020F0502020204030204" pitchFamily="34" charset="0"/>
                <a:cs typeface="Calibri" panose="020F0502020204030204" pitchFamily="34" charset="0"/>
              </a:rPr>
              <a:t>groep</a:t>
            </a:r>
            <a:r>
              <a:rPr lang="en-US" sz="2400" dirty="0">
                <a:latin typeface="Calibri" panose="020F0502020204030204" pitchFamily="34" charset="0"/>
                <a:cs typeface="Calibri" panose="020F0502020204030204" pitchFamily="34" charset="0"/>
              </a:rPr>
              <a:t> I introns)</a:t>
            </a:r>
          </a:p>
          <a:p>
            <a:r>
              <a:rPr lang="en-US" sz="2400" dirty="0">
                <a:latin typeface="Calibri" panose="020F0502020204030204" pitchFamily="34" charset="0"/>
                <a:cs typeface="Calibri" panose="020F0502020204030204" pitchFamily="34" charset="0"/>
              </a:rPr>
              <a:t>mRNA &amp; </a:t>
            </a:r>
            <a:r>
              <a:rPr lang="en-US" sz="2400" dirty="0" err="1">
                <a:latin typeface="Calibri" panose="020F0502020204030204" pitchFamily="34" charset="0"/>
                <a:cs typeface="Calibri" panose="020F0502020204030204" pitchFamily="34" charset="0"/>
              </a:rPr>
              <a:t>tRNA</a:t>
            </a:r>
            <a:r>
              <a:rPr lang="en-US" sz="2400" dirty="0">
                <a:latin typeface="Calibri" panose="020F0502020204030204" pitchFamily="34" charset="0"/>
                <a:cs typeface="Calibri" panose="020F0502020204030204" pitchFamily="34" charset="0"/>
              </a:rPr>
              <a:t> in </a:t>
            </a:r>
            <a:r>
              <a:rPr lang="en-US" sz="2400" dirty="0" err="1">
                <a:latin typeface="Calibri" panose="020F0502020204030204" pitchFamily="34" charset="0"/>
                <a:cs typeface="Calibri" panose="020F0502020204030204" pitchFamily="34" charset="0"/>
              </a:rPr>
              <a:t>chloroplasten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en</a:t>
            </a:r>
            <a:r>
              <a:rPr lang="en-US" sz="2400" dirty="0">
                <a:latin typeface="Calibri" panose="020F0502020204030204" pitchFamily="34" charset="0"/>
                <a:cs typeface="Calibri" panose="020F0502020204030204" pitchFamily="34" charset="0"/>
              </a:rPr>
              <a:t> mitochondria </a:t>
            </a:r>
            <a:r>
              <a:rPr lang="en-US" sz="2400" dirty="0" err="1">
                <a:latin typeface="Calibri" panose="020F0502020204030204" pitchFamily="34" charset="0"/>
                <a:cs typeface="Calibri" panose="020F0502020204030204" pitchFamily="34" charset="0"/>
              </a:rPr>
              <a:t>hebben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groep</a:t>
            </a:r>
            <a:r>
              <a:rPr lang="en-US" sz="2400" dirty="0">
                <a:latin typeface="Calibri" panose="020F0502020204030204" pitchFamily="34" charset="0"/>
                <a:cs typeface="Calibri" panose="020F0502020204030204" pitchFamily="34" charset="0"/>
              </a:rPr>
              <a:t> II introns. </a:t>
            </a:r>
            <a:r>
              <a:rPr lang="en-US" sz="2400" dirty="0" err="1">
                <a:latin typeface="Calibri" panose="020F0502020204030204" pitchFamily="34" charset="0"/>
                <a:cs typeface="Calibri" panose="020F0502020204030204" pitchFamily="34" charset="0"/>
              </a:rPr>
              <a:t>Vgl</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Groep</a:t>
            </a:r>
            <a:r>
              <a:rPr lang="en-US" sz="2400" dirty="0">
                <a:latin typeface="Calibri" panose="020F0502020204030204" pitchFamily="34" charset="0"/>
                <a:cs typeface="Calibri" panose="020F0502020204030204" pitchFamily="34" charset="0"/>
              </a:rPr>
              <a:t> I, maar Guanosine is </a:t>
            </a:r>
            <a:r>
              <a:rPr lang="en-US" sz="2400" dirty="0" err="1">
                <a:latin typeface="Calibri" panose="020F0502020204030204" pitchFamily="34" charset="0"/>
                <a:cs typeface="Calibri" panose="020F0502020204030204" pitchFamily="34" charset="0"/>
              </a:rPr>
              <a:t>geen</a:t>
            </a:r>
            <a:r>
              <a:rPr lang="en-US" sz="2400" dirty="0">
                <a:latin typeface="Calibri" panose="020F0502020204030204" pitchFamily="34" charset="0"/>
                <a:cs typeface="Calibri" panose="020F0502020204030204" pitchFamily="34" charset="0"/>
              </a:rPr>
              <a:t> cofactor</a:t>
            </a:r>
            <a:endParaRPr lang="nl-NL" sz="2400" dirty="0">
              <a:latin typeface="Calibri" panose="020F0502020204030204" pitchFamily="34" charset="0"/>
              <a:cs typeface="Calibri" panose="020F0502020204030204" pitchFamily="34" charset="0"/>
            </a:endParaRPr>
          </a:p>
        </p:txBody>
      </p:sp>
      <p:pic>
        <p:nvPicPr>
          <p:cNvPr id="2" name="Afbeelding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608" y="367362"/>
            <a:ext cx="3916703" cy="6157263"/>
          </a:xfrm>
          <a:prstGeom prst="rect">
            <a:avLst/>
          </a:prstGeom>
          <a:ln>
            <a:solidFill>
              <a:schemeClr val="tx1"/>
            </a:solidFill>
          </a:ln>
        </p:spPr>
      </p:pic>
      <p:cxnSp>
        <p:nvCxnSpPr>
          <p:cNvPr id="5" name="Rechte verbindingslijn met pijl 4"/>
          <p:cNvCxnSpPr/>
          <p:nvPr/>
        </p:nvCxnSpPr>
        <p:spPr bwMode="auto">
          <a:xfrm>
            <a:off x="3635896" y="3717032"/>
            <a:ext cx="1350712" cy="0"/>
          </a:xfrm>
          <a:prstGeom prst="straightConnector1">
            <a:avLst/>
          </a:prstGeom>
          <a:noFill/>
          <a:ln w="19050" cap="flat" cmpd="sng" algn="ctr">
            <a:solidFill>
              <a:schemeClr val="tx1"/>
            </a:solidFill>
            <a:prstDash val="solid"/>
            <a:round/>
            <a:headEnd type="none" w="med" len="med"/>
            <a:tailEnd type="triangle"/>
          </a:ln>
          <a:effectLst/>
        </p:spPr>
      </p:cxnSp>
      <p:sp>
        <p:nvSpPr>
          <p:cNvPr id="7" name="Tekstvak 6"/>
          <p:cNvSpPr txBox="1"/>
          <p:nvPr/>
        </p:nvSpPr>
        <p:spPr>
          <a:xfrm>
            <a:off x="7812359" y="6505723"/>
            <a:ext cx="1152129" cy="323165"/>
          </a:xfrm>
          <a:prstGeom prst="rect">
            <a:avLst/>
          </a:prstGeom>
          <a:noFill/>
        </p:spPr>
        <p:txBody>
          <a:bodyPr wrap="square" rtlCol="0">
            <a:spAutoFit/>
          </a:bodyPr>
          <a:lstStyle/>
          <a:p>
            <a:r>
              <a:rPr lang="nl-NL" sz="1500" dirty="0" smtClean="0">
                <a:solidFill>
                  <a:schemeClr val="tx1"/>
                </a:solidFill>
              </a:rPr>
              <a:t>Fig.13.13</a:t>
            </a:r>
            <a:endParaRPr lang="nl-NL" sz="1500" dirty="0">
              <a:solidFill>
                <a:schemeClr val="tx1"/>
              </a:solidFill>
            </a:endParaRPr>
          </a:p>
        </p:txBody>
      </p:sp>
    </p:spTree>
    <p:extLst>
      <p:ext uri="{BB962C8B-B14F-4D97-AF65-F5344CB8AC3E}">
        <p14:creationId xmlns:p14="http://schemas.microsoft.com/office/powerpoint/2010/main" val="5602684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188640"/>
            <a:ext cx="4402138" cy="720080"/>
          </a:xfrm>
        </p:spPr>
        <p:txBody>
          <a:bodyPr/>
          <a:lstStyle/>
          <a:p>
            <a:pPr algn="l"/>
            <a:r>
              <a:rPr lang="nl-NL" b="1" dirty="0">
                <a:solidFill>
                  <a:srgbClr val="FF6600"/>
                </a:solidFill>
                <a:latin typeface="Calibri" pitchFamily="34" charset="0"/>
              </a:rPr>
              <a:t>The </a:t>
            </a:r>
            <a:r>
              <a:rPr lang="nl-NL" b="1" dirty="0" err="1">
                <a:solidFill>
                  <a:srgbClr val="FF6600"/>
                </a:solidFill>
                <a:latin typeface="Calibri" pitchFamily="34" charset="0"/>
              </a:rPr>
              <a:t>Spliceosome</a:t>
            </a:r>
            <a:endParaRPr lang="nl-NL" b="1" dirty="0">
              <a:solidFill>
                <a:srgbClr val="FF6600"/>
              </a:solidFill>
              <a:latin typeface="Calibri" pitchFamily="34" charset="0"/>
            </a:endParaRPr>
          </a:p>
        </p:txBody>
      </p:sp>
      <p:sp>
        <p:nvSpPr>
          <p:cNvPr id="106499" name="Rectangle 3"/>
          <p:cNvSpPr>
            <a:spLocks noGrp="1" noChangeArrowheads="1"/>
          </p:cNvSpPr>
          <p:nvPr>
            <p:ph type="body" sz="half" idx="1"/>
          </p:nvPr>
        </p:nvSpPr>
        <p:spPr>
          <a:xfrm>
            <a:off x="457200" y="1355584"/>
            <a:ext cx="4186238" cy="5024592"/>
          </a:xfrm>
        </p:spPr>
        <p:txBody>
          <a:bodyPr/>
          <a:lstStyle/>
          <a:p>
            <a:pPr>
              <a:lnSpc>
                <a:spcPct val="90000"/>
              </a:lnSpc>
            </a:pPr>
            <a:r>
              <a:rPr lang="nl-NL" sz="2400" dirty="0" err="1">
                <a:latin typeface="Calibri" panose="020F0502020204030204" pitchFamily="34" charset="0"/>
                <a:cs typeface="Calibri" panose="020F0502020204030204" pitchFamily="34" charset="0"/>
              </a:rPr>
              <a:t>Splicing</a:t>
            </a:r>
            <a:r>
              <a:rPr lang="nl-NL" sz="2400" dirty="0">
                <a:latin typeface="Calibri" panose="020F0502020204030204" pitchFamily="34" charset="0"/>
                <a:cs typeface="Calibri" panose="020F0502020204030204" pitchFamily="34" charset="0"/>
              </a:rPr>
              <a:t> </a:t>
            </a:r>
            <a:r>
              <a:rPr lang="nl-NL" sz="2400" dirty="0" smtClean="0">
                <a:latin typeface="Calibri" panose="020F0502020204030204" pitchFamily="34" charset="0"/>
                <a:cs typeface="Calibri" panose="020F0502020204030204" pitchFamily="34" charset="0"/>
              </a:rPr>
              <a:t>van ‘</a:t>
            </a:r>
            <a:r>
              <a:rPr lang="nl-NL" sz="2400" dirty="0" err="1" smtClean="0">
                <a:latin typeface="Calibri" panose="020F0502020204030204" pitchFamily="34" charset="0"/>
                <a:cs typeface="Calibri" panose="020F0502020204030204" pitchFamily="34" charset="0"/>
              </a:rPr>
              <a:t>nuclear</a:t>
            </a:r>
            <a:r>
              <a:rPr lang="nl-NL" sz="2400" dirty="0" smtClean="0">
                <a:latin typeface="Calibri" panose="020F0502020204030204" pitchFamily="34" charset="0"/>
                <a:cs typeface="Calibri" panose="020F0502020204030204" pitchFamily="34" charset="0"/>
              </a:rPr>
              <a:t> </a:t>
            </a:r>
            <a:r>
              <a:rPr lang="nl-NL" sz="2400" dirty="0" err="1">
                <a:latin typeface="Calibri" panose="020F0502020204030204" pitchFamily="34" charset="0"/>
                <a:cs typeface="Calibri" panose="020F0502020204030204" pitchFamily="34" charset="0"/>
              </a:rPr>
              <a:t>derived</a:t>
            </a:r>
            <a:r>
              <a:rPr lang="nl-NL" sz="2400" dirty="0">
                <a:latin typeface="Calibri" panose="020F0502020204030204" pitchFamily="34" charset="0"/>
                <a:cs typeface="Calibri" panose="020F0502020204030204" pitchFamily="34" charset="0"/>
              </a:rPr>
              <a:t> </a:t>
            </a:r>
            <a:r>
              <a:rPr lang="nl-NL" sz="2400" u="sng" dirty="0" err="1" smtClean="0">
                <a:latin typeface="Calibri" panose="020F0502020204030204" pitchFamily="34" charset="0"/>
                <a:cs typeface="Calibri" panose="020F0502020204030204" pitchFamily="34" charset="0"/>
              </a:rPr>
              <a:t>protein-coding</a:t>
            </a:r>
            <a:r>
              <a:rPr lang="nl-NL" sz="2400" u="sng" dirty="0" smtClean="0">
                <a:latin typeface="Calibri" panose="020F0502020204030204" pitchFamily="34" charset="0"/>
                <a:cs typeface="Calibri" panose="020F0502020204030204" pitchFamily="34" charset="0"/>
              </a:rPr>
              <a:t> pre-mRNA</a:t>
            </a:r>
            <a:r>
              <a:rPr lang="nl-NL" sz="2400" dirty="0" smtClean="0">
                <a:latin typeface="Calibri" panose="020F0502020204030204" pitchFamily="34" charset="0"/>
                <a:cs typeface="Calibri" panose="020F0502020204030204" pitchFamily="34" charset="0"/>
              </a:rPr>
              <a:t>’ (dit mRNA is meestal langer)</a:t>
            </a:r>
            <a:endParaRPr lang="nl-NL" sz="2400" dirty="0">
              <a:latin typeface="Calibri" panose="020F0502020204030204" pitchFamily="34" charset="0"/>
              <a:cs typeface="Calibri" panose="020F0502020204030204" pitchFamily="34" charset="0"/>
            </a:endParaRPr>
          </a:p>
          <a:p>
            <a:pPr>
              <a:lnSpc>
                <a:spcPct val="90000"/>
              </a:lnSpc>
            </a:pPr>
            <a:r>
              <a:rPr lang="nl-NL" sz="2400" dirty="0" smtClean="0">
                <a:latin typeface="Calibri" panose="020F0502020204030204" pitchFamily="34" charset="0"/>
                <a:cs typeface="Calibri" panose="020F0502020204030204" pitchFamily="34" charset="0"/>
              </a:rPr>
              <a:t>Ingewikkelder</a:t>
            </a:r>
            <a:endParaRPr lang="nl-NL" sz="2400" dirty="0">
              <a:latin typeface="Calibri" panose="020F0502020204030204" pitchFamily="34" charset="0"/>
              <a:cs typeface="Calibri" panose="020F0502020204030204" pitchFamily="34" charset="0"/>
            </a:endParaRPr>
          </a:p>
          <a:p>
            <a:pPr>
              <a:lnSpc>
                <a:spcPct val="90000"/>
              </a:lnSpc>
            </a:pPr>
            <a:r>
              <a:rPr lang="nl-NL" sz="2400" dirty="0">
                <a:latin typeface="Calibri" panose="020F0502020204030204" pitchFamily="34" charset="0"/>
                <a:cs typeface="Calibri" panose="020F0502020204030204" pitchFamily="34" charset="0"/>
              </a:rPr>
              <a:t>Intron: 5’-GU donor </a:t>
            </a:r>
            <a:r>
              <a:rPr lang="nl-NL" sz="2400" dirty="0" smtClean="0">
                <a:latin typeface="Calibri" panose="020F0502020204030204" pitchFamily="34" charset="0"/>
                <a:cs typeface="Calibri" panose="020F0502020204030204" pitchFamily="34" charset="0"/>
              </a:rPr>
              <a:t>en </a:t>
            </a:r>
            <a:r>
              <a:rPr lang="nl-NL" sz="2400" dirty="0">
                <a:latin typeface="Calibri" panose="020F0502020204030204" pitchFamily="34" charset="0"/>
                <a:cs typeface="Calibri" panose="020F0502020204030204" pitchFamily="34" charset="0"/>
              </a:rPr>
              <a:t>3’-AG acceptor</a:t>
            </a:r>
          </a:p>
          <a:p>
            <a:pPr>
              <a:lnSpc>
                <a:spcPct val="90000"/>
              </a:lnSpc>
            </a:pPr>
            <a:r>
              <a:rPr lang="nl-NL" sz="2400" u="sng" dirty="0" err="1">
                <a:latin typeface="Calibri" panose="020F0502020204030204" pitchFamily="34" charset="0"/>
                <a:cs typeface="Calibri" panose="020F0502020204030204" pitchFamily="34" charset="0"/>
              </a:rPr>
              <a:t>Spliceosome</a:t>
            </a:r>
            <a:r>
              <a:rPr lang="nl-NL" sz="2400" dirty="0">
                <a:latin typeface="Calibri" panose="020F0502020204030204" pitchFamily="34" charset="0"/>
                <a:cs typeface="Calibri" panose="020F0502020204030204" pitchFamily="34" charset="0"/>
              </a:rPr>
              <a:t>: small </a:t>
            </a:r>
            <a:r>
              <a:rPr lang="nl-NL" sz="2400" dirty="0" err="1">
                <a:latin typeface="Calibri" panose="020F0502020204030204" pitchFamily="34" charset="0"/>
                <a:cs typeface="Calibri" panose="020F0502020204030204" pitchFamily="34" charset="0"/>
              </a:rPr>
              <a:t>nuclear</a:t>
            </a:r>
            <a:r>
              <a:rPr lang="nl-NL" sz="2400" dirty="0">
                <a:latin typeface="Calibri" panose="020F0502020204030204" pitchFamily="34" charset="0"/>
                <a:cs typeface="Calibri" panose="020F0502020204030204" pitchFamily="34" charset="0"/>
              </a:rPr>
              <a:t> </a:t>
            </a:r>
            <a:r>
              <a:rPr lang="nl-NL" sz="2400" dirty="0" err="1">
                <a:latin typeface="Calibri" panose="020F0502020204030204" pitchFamily="34" charset="0"/>
                <a:cs typeface="Calibri" panose="020F0502020204030204" pitchFamily="34" charset="0"/>
              </a:rPr>
              <a:t>RNAs</a:t>
            </a:r>
            <a:r>
              <a:rPr lang="nl-NL" sz="2400" dirty="0">
                <a:latin typeface="Calibri" panose="020F0502020204030204" pitchFamily="34" charset="0"/>
                <a:cs typeface="Calibri" panose="020F0502020204030204" pitchFamily="34" charset="0"/>
              </a:rPr>
              <a:t> (</a:t>
            </a:r>
            <a:r>
              <a:rPr lang="nl-NL" sz="2400" dirty="0" err="1">
                <a:latin typeface="Calibri" panose="020F0502020204030204" pitchFamily="34" charset="0"/>
                <a:cs typeface="Calibri" panose="020F0502020204030204" pitchFamily="34" charset="0"/>
              </a:rPr>
              <a:t>snRNAs</a:t>
            </a:r>
            <a:r>
              <a:rPr lang="nl-NL" sz="2400" dirty="0">
                <a:latin typeface="Calibri" panose="020F0502020204030204" pitchFamily="34" charset="0"/>
                <a:cs typeface="Calibri" panose="020F0502020204030204" pitchFamily="34" charset="0"/>
              </a:rPr>
              <a:t>, U-</a:t>
            </a:r>
            <a:r>
              <a:rPr lang="nl-NL" sz="2400" dirty="0" err="1">
                <a:latin typeface="Calibri" panose="020F0502020204030204" pitchFamily="34" charset="0"/>
                <a:cs typeface="Calibri" panose="020F0502020204030204" pitchFamily="34" charset="0"/>
              </a:rPr>
              <a:t>rich</a:t>
            </a:r>
            <a:r>
              <a:rPr lang="nl-NL" sz="2400" dirty="0">
                <a:latin typeface="Calibri" panose="020F0502020204030204" pitchFamily="34" charset="0"/>
                <a:cs typeface="Calibri" panose="020F0502020204030204" pitchFamily="34" charset="0"/>
              </a:rPr>
              <a:t>) + </a:t>
            </a:r>
            <a:r>
              <a:rPr lang="nl-NL" sz="2400" dirty="0" smtClean="0">
                <a:latin typeface="Calibri" panose="020F0502020204030204" pitchFamily="34" charset="0"/>
                <a:cs typeface="Calibri" panose="020F0502020204030204" pitchFamily="34" charset="0"/>
              </a:rPr>
              <a:t>eiwitten </a:t>
            </a:r>
            <a:r>
              <a:rPr lang="nl-NL" sz="2400" dirty="0">
                <a:latin typeface="Calibri" panose="020F0502020204030204" pitchFamily="34" charset="0"/>
                <a:cs typeface="Calibri" panose="020F0502020204030204" pitchFamily="34" charset="0"/>
                <a:sym typeface="Wingdings" pitchFamily="2" charset="2"/>
              </a:rPr>
              <a:t> small </a:t>
            </a:r>
            <a:r>
              <a:rPr lang="nl-NL" sz="2400" dirty="0" err="1">
                <a:latin typeface="Calibri" panose="020F0502020204030204" pitchFamily="34" charset="0"/>
                <a:cs typeface="Calibri" panose="020F0502020204030204" pitchFamily="34" charset="0"/>
                <a:sym typeface="Wingdings" pitchFamily="2" charset="2"/>
              </a:rPr>
              <a:t>nuclear</a:t>
            </a:r>
            <a:r>
              <a:rPr lang="nl-NL" sz="2400" dirty="0">
                <a:latin typeface="Calibri" panose="020F0502020204030204" pitchFamily="34" charset="0"/>
                <a:cs typeface="Calibri" panose="020F0502020204030204" pitchFamily="34" charset="0"/>
                <a:sym typeface="Wingdings" pitchFamily="2" charset="2"/>
              </a:rPr>
              <a:t> </a:t>
            </a:r>
            <a:r>
              <a:rPr lang="nl-NL" sz="2400" dirty="0" err="1">
                <a:latin typeface="Calibri" panose="020F0502020204030204" pitchFamily="34" charset="0"/>
                <a:cs typeface="Calibri" panose="020F0502020204030204" pitchFamily="34" charset="0"/>
                <a:sym typeface="Wingdings" pitchFamily="2" charset="2"/>
              </a:rPr>
              <a:t>ribonucleoproteins</a:t>
            </a:r>
            <a:r>
              <a:rPr lang="nl-NL" sz="2400" dirty="0">
                <a:latin typeface="Calibri" panose="020F0502020204030204" pitchFamily="34" charset="0"/>
                <a:cs typeface="Calibri" panose="020F0502020204030204" pitchFamily="34" charset="0"/>
                <a:sym typeface="Wingdings" pitchFamily="2" charset="2"/>
              </a:rPr>
              <a:t> (</a:t>
            </a:r>
            <a:r>
              <a:rPr lang="nl-NL" sz="2400" dirty="0" err="1">
                <a:latin typeface="Calibri" panose="020F0502020204030204" pitchFamily="34" charset="0"/>
                <a:cs typeface="Calibri" panose="020F0502020204030204" pitchFamily="34" charset="0"/>
                <a:sym typeface="Wingdings" pitchFamily="2" charset="2"/>
              </a:rPr>
              <a:t>snRNPs</a:t>
            </a:r>
            <a:r>
              <a:rPr lang="nl-NL" sz="2400" dirty="0">
                <a:latin typeface="Calibri" panose="020F0502020204030204" pitchFamily="34" charset="0"/>
                <a:cs typeface="Calibri" panose="020F0502020204030204" pitchFamily="34" charset="0"/>
                <a:sym typeface="Wingdings" pitchFamily="2" charset="2"/>
              </a:rPr>
              <a:t>, </a:t>
            </a:r>
            <a:r>
              <a:rPr lang="nl-NL" sz="2400" dirty="0" err="1">
                <a:latin typeface="Calibri" panose="020F0502020204030204" pitchFamily="34" charset="0"/>
                <a:cs typeface="Calibri" panose="020F0502020204030204" pitchFamily="34" charset="0"/>
                <a:sym typeface="Wingdings" pitchFamily="2" charset="2"/>
              </a:rPr>
              <a:t>snurps</a:t>
            </a:r>
            <a:r>
              <a:rPr lang="nl-NL" sz="2400" dirty="0">
                <a:latin typeface="Calibri" panose="020F0502020204030204" pitchFamily="34" charset="0"/>
                <a:cs typeface="Calibri" panose="020F0502020204030204" pitchFamily="34" charset="0"/>
                <a:sym typeface="Wingdings" pitchFamily="2" charset="2"/>
              </a:rPr>
              <a:t>, U1-U6)</a:t>
            </a:r>
            <a:r>
              <a:rPr lang="nl-NL" sz="2400" dirty="0">
                <a:latin typeface="Calibri" panose="020F0502020204030204" pitchFamily="34" charset="0"/>
                <a:cs typeface="Calibri" panose="020F0502020204030204" pitchFamily="34" charset="0"/>
              </a:rPr>
              <a:t> </a:t>
            </a:r>
          </a:p>
        </p:txBody>
      </p:sp>
      <p:sp>
        <p:nvSpPr>
          <p:cNvPr id="5" name="TextBox 4">
            <a:hlinkClick r:id="rId3"/>
          </p:cNvPr>
          <p:cNvSpPr txBox="1"/>
          <p:nvPr/>
        </p:nvSpPr>
        <p:spPr>
          <a:xfrm>
            <a:off x="750119" y="5661248"/>
            <a:ext cx="1800200" cy="461665"/>
          </a:xfrm>
          <a:prstGeom prst="rect">
            <a:avLst/>
          </a:prstGeom>
          <a:noFill/>
        </p:spPr>
        <p:txBody>
          <a:bodyPr wrap="square" rtlCol="0">
            <a:spAutoFit/>
          </a:bodyPr>
          <a:lstStyle/>
          <a:p>
            <a:pPr algn="l"/>
            <a:r>
              <a:rPr lang="en-US" sz="2400" dirty="0" err="1" smtClean="0">
                <a:hlinkClick r:id="rId4"/>
              </a:rPr>
              <a:t>Filmpje</a:t>
            </a:r>
            <a:endParaRPr lang="nl-NL" sz="2400" dirty="0"/>
          </a:p>
        </p:txBody>
      </p:sp>
      <p:pic>
        <p:nvPicPr>
          <p:cNvPr id="2" name="Afbeelding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104" y="94391"/>
            <a:ext cx="3108960" cy="6583680"/>
          </a:xfrm>
          <a:prstGeom prst="rect">
            <a:avLst/>
          </a:prstGeom>
          <a:ln>
            <a:solidFill>
              <a:schemeClr val="tx1"/>
            </a:solidFill>
          </a:ln>
        </p:spPr>
      </p:pic>
      <p:sp>
        <p:nvSpPr>
          <p:cNvPr id="6" name="Tekstvak 5"/>
          <p:cNvSpPr txBox="1"/>
          <p:nvPr/>
        </p:nvSpPr>
        <p:spPr>
          <a:xfrm>
            <a:off x="4427984" y="6416755"/>
            <a:ext cx="1152129" cy="323165"/>
          </a:xfrm>
          <a:prstGeom prst="rect">
            <a:avLst/>
          </a:prstGeom>
          <a:noFill/>
        </p:spPr>
        <p:txBody>
          <a:bodyPr wrap="square" rtlCol="0">
            <a:spAutoFit/>
          </a:bodyPr>
          <a:lstStyle/>
          <a:p>
            <a:r>
              <a:rPr lang="nl-NL" sz="1500" dirty="0" smtClean="0">
                <a:solidFill>
                  <a:schemeClr val="tx1"/>
                </a:solidFill>
              </a:rPr>
              <a:t>Fig.13.14</a:t>
            </a:r>
            <a:endParaRPr lang="nl-NL" sz="1500" dirty="0">
              <a:solidFill>
                <a:schemeClr val="tx1"/>
              </a:solidFill>
            </a:endParaRPr>
          </a:p>
        </p:txBody>
      </p:sp>
    </p:spTree>
    <p:extLst>
      <p:ext uri="{BB962C8B-B14F-4D97-AF65-F5344CB8AC3E}">
        <p14:creationId xmlns:p14="http://schemas.microsoft.com/office/powerpoint/2010/main" val="4692251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txBox="1">
            <a:spLocks noChangeArrowheads="1"/>
          </p:cNvSpPr>
          <p:nvPr/>
        </p:nvSpPr>
        <p:spPr>
          <a:xfrm>
            <a:off x="260306" y="260474"/>
            <a:ext cx="8281168" cy="936278"/>
          </a:xfrm>
          <a:prstGeom prst="rect">
            <a:avLst/>
          </a:prstGeom>
        </p:spPr>
        <p:txBody>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a:r>
              <a:rPr lang="en-US" sz="4000" b="1" kern="0" dirty="0" err="1" smtClean="0">
                <a:solidFill>
                  <a:srgbClr val="FF6600"/>
                </a:solidFill>
                <a:latin typeface="Calibri" pitchFamily="34" charset="0"/>
              </a:rPr>
              <a:t>Waarom</a:t>
            </a:r>
            <a:r>
              <a:rPr lang="en-US" sz="4000" b="1" kern="0" dirty="0" smtClean="0">
                <a:solidFill>
                  <a:srgbClr val="FF6600"/>
                </a:solidFill>
                <a:latin typeface="Calibri" pitchFamily="34" charset="0"/>
              </a:rPr>
              <a:t> </a:t>
            </a:r>
            <a:r>
              <a:rPr lang="en-US" sz="4000" b="1" kern="0" dirty="0" err="1" smtClean="0">
                <a:solidFill>
                  <a:srgbClr val="FF6600"/>
                </a:solidFill>
                <a:latin typeface="Calibri" pitchFamily="34" charset="0"/>
              </a:rPr>
              <a:t>bestaan</a:t>
            </a:r>
            <a:r>
              <a:rPr lang="en-US" sz="4000" b="1" kern="0" dirty="0" smtClean="0">
                <a:solidFill>
                  <a:srgbClr val="FF6600"/>
                </a:solidFill>
                <a:latin typeface="Calibri" pitchFamily="34" charset="0"/>
              </a:rPr>
              <a:t> introns?</a:t>
            </a:r>
          </a:p>
        </p:txBody>
      </p:sp>
      <p:sp>
        <p:nvSpPr>
          <p:cNvPr id="3" name="Rectangle 7"/>
          <p:cNvSpPr txBox="1">
            <a:spLocks noChangeArrowheads="1"/>
          </p:cNvSpPr>
          <p:nvPr/>
        </p:nvSpPr>
        <p:spPr>
          <a:xfrm>
            <a:off x="323528" y="1196752"/>
            <a:ext cx="3958840" cy="4924425"/>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400" kern="0" dirty="0" err="1" smtClean="0">
                <a:latin typeface="Calibri" panose="020F0502020204030204" pitchFamily="34" charset="0"/>
                <a:cs typeface="Calibri" panose="020F0502020204030204" pitchFamily="34" charset="0"/>
              </a:rPr>
              <a:t>Maakt</a:t>
            </a:r>
            <a:r>
              <a:rPr lang="en-US" sz="2400" kern="0" dirty="0" smtClean="0">
                <a:latin typeface="Calibri" panose="020F0502020204030204" pitchFamily="34" charset="0"/>
                <a:cs typeface="Calibri" panose="020F0502020204030204" pitchFamily="34" charset="0"/>
              </a:rPr>
              <a:t> </a:t>
            </a:r>
            <a:r>
              <a:rPr lang="en-US" sz="2400" kern="0" dirty="0" err="1" smtClean="0">
                <a:latin typeface="Calibri" panose="020F0502020204030204" pitchFamily="34" charset="0"/>
                <a:cs typeface="Calibri" panose="020F0502020204030204" pitchFamily="34" charset="0"/>
              </a:rPr>
              <a:t>alternatieve</a:t>
            </a:r>
            <a:r>
              <a:rPr lang="en-US" sz="2400" kern="0" dirty="0" smtClean="0">
                <a:latin typeface="Calibri" panose="020F0502020204030204" pitchFamily="34" charset="0"/>
                <a:cs typeface="Calibri" panose="020F0502020204030204" pitchFamily="34" charset="0"/>
              </a:rPr>
              <a:t> splicing </a:t>
            </a:r>
            <a:r>
              <a:rPr lang="en-US" sz="2400" kern="0" dirty="0" err="1" smtClean="0">
                <a:latin typeface="Calibri" panose="020F0502020204030204" pitchFamily="34" charset="0"/>
                <a:cs typeface="Calibri" panose="020F0502020204030204" pitchFamily="34" charset="0"/>
              </a:rPr>
              <a:t>varianten</a:t>
            </a:r>
            <a:r>
              <a:rPr lang="en-US" sz="2400" kern="0" dirty="0" smtClean="0">
                <a:latin typeface="Calibri" panose="020F0502020204030204" pitchFamily="34" charset="0"/>
                <a:cs typeface="Calibri" panose="020F0502020204030204" pitchFamily="34" charset="0"/>
              </a:rPr>
              <a:t> </a:t>
            </a:r>
            <a:r>
              <a:rPr lang="en-US" sz="2400" kern="0" dirty="0" err="1" smtClean="0">
                <a:latin typeface="Calibri" panose="020F0502020204030204" pitchFamily="34" charset="0"/>
                <a:cs typeface="Calibri" panose="020F0502020204030204" pitchFamily="34" charset="0"/>
              </a:rPr>
              <a:t>mogelijk</a:t>
            </a:r>
            <a:endParaRPr lang="en-US" sz="2400" kern="0" dirty="0" smtClean="0">
              <a:latin typeface="Calibri" panose="020F0502020204030204" pitchFamily="34" charset="0"/>
              <a:cs typeface="Calibri" panose="020F0502020204030204" pitchFamily="34" charset="0"/>
            </a:endParaRPr>
          </a:p>
          <a:p>
            <a:r>
              <a:rPr lang="en-US" sz="2400" kern="0" dirty="0" err="1" smtClean="0">
                <a:latin typeface="Calibri" panose="020F0502020204030204" pitchFamily="34" charset="0"/>
                <a:cs typeface="Calibri" panose="020F0502020204030204" pitchFamily="34" charset="0"/>
              </a:rPr>
              <a:t>Maakt</a:t>
            </a:r>
            <a:r>
              <a:rPr lang="en-US" sz="2400" kern="0" dirty="0" smtClean="0">
                <a:latin typeface="Calibri" panose="020F0502020204030204" pitchFamily="34" charset="0"/>
                <a:cs typeface="Calibri" panose="020F0502020204030204" pitchFamily="34" charset="0"/>
              </a:rPr>
              <a:t> </a:t>
            </a:r>
            <a:r>
              <a:rPr lang="en-US" sz="2400" kern="0" dirty="0" err="1" smtClean="0">
                <a:latin typeface="Calibri" panose="020F0502020204030204" pitchFamily="34" charset="0"/>
                <a:cs typeface="Calibri" panose="020F0502020204030204" pitchFamily="34" charset="0"/>
              </a:rPr>
              <a:t>evolutionaire</a:t>
            </a:r>
            <a:r>
              <a:rPr lang="en-US" sz="2400" kern="0" dirty="0" smtClean="0">
                <a:latin typeface="Calibri" panose="020F0502020204030204" pitchFamily="34" charset="0"/>
                <a:cs typeface="Calibri" panose="020F0502020204030204" pitchFamily="34" charset="0"/>
              </a:rPr>
              <a:t> </a:t>
            </a:r>
            <a:r>
              <a:rPr lang="en-US" sz="2400" kern="0" dirty="0" err="1" smtClean="0">
                <a:latin typeface="Calibri" panose="020F0502020204030204" pitchFamily="34" charset="0"/>
                <a:cs typeface="Calibri" panose="020F0502020204030204" pitchFamily="34" charset="0"/>
              </a:rPr>
              <a:t>stappen</a:t>
            </a:r>
            <a:r>
              <a:rPr lang="en-US" sz="2400" kern="0" dirty="0" smtClean="0">
                <a:latin typeface="Calibri" panose="020F0502020204030204" pitchFamily="34" charset="0"/>
                <a:cs typeface="Calibri" panose="020F0502020204030204" pitchFamily="34" charset="0"/>
              </a:rPr>
              <a:t> </a:t>
            </a:r>
            <a:r>
              <a:rPr lang="en-US" sz="2400" kern="0" dirty="0" err="1" smtClean="0">
                <a:latin typeface="Calibri" panose="020F0502020204030204" pitchFamily="34" charset="0"/>
                <a:cs typeface="Calibri" panose="020F0502020204030204" pitchFamily="34" charset="0"/>
              </a:rPr>
              <a:t>mogelijk</a:t>
            </a:r>
            <a:r>
              <a:rPr lang="en-US" sz="2400" kern="0" dirty="0" smtClean="0">
                <a:latin typeface="Calibri" panose="020F0502020204030204" pitchFamily="34" charset="0"/>
                <a:cs typeface="Calibri" panose="020F0502020204030204" pitchFamily="34" charset="0"/>
              </a:rPr>
              <a:t> door exon-shuffling (Hs14)</a:t>
            </a:r>
          </a:p>
          <a:p>
            <a:r>
              <a:rPr lang="en-US" sz="2400" kern="0" dirty="0" err="1" smtClean="0">
                <a:latin typeface="Calibri" panose="020F0502020204030204" pitchFamily="34" charset="0"/>
                <a:cs typeface="Calibri" panose="020F0502020204030204" pitchFamily="34" charset="0"/>
              </a:rPr>
              <a:t>Binnen</a:t>
            </a:r>
            <a:r>
              <a:rPr lang="en-US" sz="2400" kern="0" dirty="0" smtClean="0">
                <a:latin typeface="Calibri" panose="020F0502020204030204" pitchFamily="34" charset="0"/>
                <a:cs typeface="Calibri" panose="020F0502020204030204" pitchFamily="34" charset="0"/>
              </a:rPr>
              <a:t> </a:t>
            </a:r>
            <a:r>
              <a:rPr lang="en-US" sz="2400" kern="0" dirty="0" err="1" smtClean="0">
                <a:latin typeface="Calibri" panose="020F0502020204030204" pitchFamily="34" charset="0"/>
                <a:cs typeface="Calibri" panose="020F0502020204030204" pitchFamily="34" charset="0"/>
              </a:rPr>
              <a:t>een</a:t>
            </a:r>
            <a:r>
              <a:rPr lang="en-US" sz="2400" kern="0" dirty="0" smtClean="0">
                <a:latin typeface="Calibri" panose="020F0502020204030204" pitchFamily="34" charset="0"/>
                <a:cs typeface="Calibri" panose="020F0502020204030204" pitchFamily="34" charset="0"/>
              </a:rPr>
              <a:t> intron </a:t>
            </a:r>
            <a:r>
              <a:rPr lang="en-US" sz="2400" kern="0" dirty="0" err="1" smtClean="0">
                <a:latin typeface="Calibri" panose="020F0502020204030204" pitchFamily="34" charset="0"/>
                <a:cs typeface="Calibri" panose="020F0502020204030204" pitchFamily="34" charset="0"/>
              </a:rPr>
              <a:t>zitten</a:t>
            </a:r>
            <a:r>
              <a:rPr lang="en-US" sz="2400" kern="0" dirty="0" smtClean="0">
                <a:latin typeface="Calibri" panose="020F0502020204030204" pitchFamily="34" charset="0"/>
                <a:cs typeface="Calibri" panose="020F0502020204030204" pitchFamily="34" charset="0"/>
              </a:rPr>
              <a:t> </a:t>
            </a:r>
            <a:r>
              <a:rPr lang="en-US" sz="2400" kern="0" dirty="0" err="1" smtClean="0">
                <a:latin typeface="Calibri" panose="020F0502020204030204" pitchFamily="34" charset="0"/>
                <a:cs typeface="Calibri" panose="020F0502020204030204" pitchFamily="34" charset="0"/>
              </a:rPr>
              <a:t>soms</a:t>
            </a:r>
            <a:r>
              <a:rPr lang="en-US" sz="2400" kern="0" dirty="0" smtClean="0">
                <a:latin typeface="Calibri" panose="020F0502020204030204" pitchFamily="34" charset="0"/>
                <a:cs typeface="Calibri" panose="020F0502020204030204" pitchFamily="34" charset="0"/>
              </a:rPr>
              <a:t> </a:t>
            </a:r>
            <a:r>
              <a:rPr lang="en-US" sz="2400" kern="0" dirty="0" err="1" smtClean="0">
                <a:latin typeface="Calibri" panose="020F0502020204030204" pitchFamily="34" charset="0"/>
                <a:cs typeface="Calibri" panose="020F0502020204030204" pitchFamily="34" charset="0"/>
              </a:rPr>
              <a:t>belangrijke</a:t>
            </a:r>
            <a:r>
              <a:rPr lang="en-US" sz="2400" kern="0" dirty="0" smtClean="0">
                <a:latin typeface="Calibri" panose="020F0502020204030204" pitchFamily="34" charset="0"/>
                <a:cs typeface="Calibri" panose="020F0502020204030204" pitchFamily="34" charset="0"/>
              </a:rPr>
              <a:t> </a:t>
            </a:r>
            <a:r>
              <a:rPr lang="en-US" sz="2400" kern="0" dirty="0" err="1" smtClean="0">
                <a:latin typeface="Calibri" panose="020F0502020204030204" pitchFamily="34" charset="0"/>
                <a:cs typeface="Calibri" panose="020F0502020204030204" pitchFamily="34" charset="0"/>
              </a:rPr>
              <a:t>regulatoire</a:t>
            </a:r>
            <a:r>
              <a:rPr lang="en-US" sz="2400" kern="0" dirty="0" smtClean="0">
                <a:latin typeface="Calibri" panose="020F0502020204030204" pitchFamily="34" charset="0"/>
                <a:cs typeface="Calibri" panose="020F0502020204030204" pitchFamily="34" charset="0"/>
              </a:rPr>
              <a:t> codes, </a:t>
            </a:r>
            <a:r>
              <a:rPr lang="en-US" sz="2400" kern="0" dirty="0" err="1" smtClean="0">
                <a:latin typeface="Calibri" panose="020F0502020204030204" pitchFamily="34" charset="0"/>
                <a:cs typeface="Calibri" panose="020F0502020204030204" pitchFamily="34" charset="0"/>
              </a:rPr>
              <a:t>zoals</a:t>
            </a:r>
            <a:r>
              <a:rPr lang="en-US" sz="2400" kern="0" dirty="0" smtClean="0">
                <a:latin typeface="Calibri" panose="020F0502020204030204" pitchFamily="34" charset="0"/>
                <a:cs typeface="Calibri" panose="020F0502020204030204" pitchFamily="34" charset="0"/>
              </a:rPr>
              <a:t> </a:t>
            </a:r>
            <a:r>
              <a:rPr lang="en-US" sz="2400" kern="0" dirty="0" err="1" smtClean="0">
                <a:latin typeface="Calibri" panose="020F0502020204030204" pitchFamily="34" charset="0"/>
                <a:cs typeface="Calibri" panose="020F0502020204030204" pitchFamily="34" charset="0"/>
              </a:rPr>
              <a:t>bijvoorbeeld</a:t>
            </a:r>
            <a:r>
              <a:rPr lang="en-US" sz="2400" kern="0" dirty="0" smtClean="0">
                <a:latin typeface="Calibri" panose="020F0502020204030204" pitchFamily="34" charset="0"/>
                <a:cs typeface="Calibri" panose="020F0502020204030204" pitchFamily="34" charset="0"/>
              </a:rPr>
              <a:t>:</a:t>
            </a:r>
          </a:p>
          <a:p>
            <a:pPr lvl="1"/>
            <a:r>
              <a:rPr lang="en-US" sz="2000" kern="0" dirty="0" smtClean="0">
                <a:latin typeface="Calibri" panose="020F0502020204030204" pitchFamily="34" charset="0"/>
                <a:cs typeface="Calibri" panose="020F0502020204030204" pitchFamily="34" charset="0"/>
              </a:rPr>
              <a:t>Codes </a:t>
            </a:r>
            <a:r>
              <a:rPr lang="en-US" sz="2000" kern="0" dirty="0" err="1" smtClean="0">
                <a:latin typeface="Calibri" panose="020F0502020204030204" pitchFamily="34" charset="0"/>
                <a:cs typeface="Calibri" panose="020F0502020204030204" pitchFamily="34" charset="0"/>
              </a:rPr>
              <a:t>voor</a:t>
            </a:r>
            <a:r>
              <a:rPr lang="en-US" sz="2000" kern="0" dirty="0" smtClean="0">
                <a:latin typeface="Calibri" panose="020F0502020204030204" pitchFamily="34" charset="0"/>
                <a:cs typeface="Calibri" panose="020F0502020204030204" pitchFamily="34" charset="0"/>
              </a:rPr>
              <a:t> microRNA (miRNA) (Hs 18)</a:t>
            </a:r>
          </a:p>
          <a:p>
            <a:pPr lvl="1"/>
            <a:r>
              <a:rPr lang="en-US" sz="2000" kern="0" dirty="0" smtClean="0">
                <a:latin typeface="Calibri" panose="020F0502020204030204" pitchFamily="34" charset="0"/>
                <a:cs typeface="Calibri" panose="020F0502020204030204" pitchFamily="34" charset="0"/>
              </a:rPr>
              <a:t>Enhancer </a:t>
            </a:r>
            <a:r>
              <a:rPr lang="en-US" sz="2000" kern="0" dirty="0" err="1" smtClean="0">
                <a:latin typeface="Calibri" panose="020F0502020204030204" pitchFamily="34" charset="0"/>
                <a:cs typeface="Calibri" panose="020F0502020204030204" pitchFamily="34" charset="0"/>
              </a:rPr>
              <a:t>en</a:t>
            </a:r>
            <a:r>
              <a:rPr lang="en-US" sz="2000" kern="0" dirty="0" smtClean="0">
                <a:latin typeface="Calibri" panose="020F0502020204030204" pitchFamily="34" charset="0"/>
                <a:cs typeface="Calibri" panose="020F0502020204030204" pitchFamily="34" charset="0"/>
              </a:rPr>
              <a:t> silencer </a:t>
            </a:r>
            <a:r>
              <a:rPr lang="en-US" sz="2000" kern="0" dirty="0" err="1" smtClean="0">
                <a:latin typeface="Calibri" panose="020F0502020204030204" pitchFamily="34" charset="0"/>
                <a:cs typeface="Calibri" panose="020F0502020204030204" pitchFamily="34" charset="0"/>
              </a:rPr>
              <a:t>elementen</a:t>
            </a:r>
            <a:endParaRPr lang="nl-NL" sz="2000" kern="0" dirty="0">
              <a:latin typeface="Calibri" panose="020F0502020204030204" pitchFamily="34" charset="0"/>
              <a:cs typeface="Calibri" panose="020F0502020204030204" pitchFamily="34" charset="0"/>
            </a:endParaRPr>
          </a:p>
        </p:txBody>
      </p:sp>
      <p:grpSp>
        <p:nvGrpSpPr>
          <p:cNvPr id="11" name="Groep 10"/>
          <p:cNvGrpSpPr/>
          <p:nvPr/>
        </p:nvGrpSpPr>
        <p:grpSpPr>
          <a:xfrm>
            <a:off x="4355976" y="1124744"/>
            <a:ext cx="4536504" cy="5400600"/>
            <a:chOff x="4499992" y="1196752"/>
            <a:chExt cx="4536504" cy="5400600"/>
          </a:xfrm>
        </p:grpSpPr>
        <p:pic>
          <p:nvPicPr>
            <p:cNvPr id="4" name="Picture 6" descr="18_18Figure-L"/>
            <p:cNvPicPr>
              <a:picLocks noChangeAspect="1" noChangeArrowheads="1"/>
            </p:cNvPicPr>
            <p:nvPr/>
          </p:nvPicPr>
          <p:blipFill>
            <a:blip r:embed="rId2" cstate="print"/>
            <a:srcRect/>
            <a:stretch>
              <a:fillRect/>
            </a:stretch>
          </p:blipFill>
          <p:spPr>
            <a:xfrm>
              <a:off x="4499992" y="1340768"/>
              <a:ext cx="4523605" cy="3215277"/>
            </a:xfrm>
            <a:prstGeom prst="rect">
              <a:avLst/>
            </a:prstGeom>
            <a:noFill/>
            <a:ln/>
          </p:spPr>
        </p:pic>
        <p:sp>
          <p:nvSpPr>
            <p:cNvPr id="6" name="Rechthoek 5"/>
            <p:cNvSpPr/>
            <p:nvPr/>
          </p:nvSpPr>
          <p:spPr>
            <a:xfrm>
              <a:off x="4932040" y="4797152"/>
              <a:ext cx="3865147" cy="1655838"/>
            </a:xfrm>
            <a:prstGeom prst="rect">
              <a:avLst/>
            </a:prstGeom>
          </p:spPr>
          <p:txBody>
            <a:bodyPr wrap="square">
              <a:spAutoFit/>
            </a:bodyPr>
            <a:lstStyle/>
            <a:p>
              <a:pPr lvl="0" algn="l">
                <a:lnSpc>
                  <a:spcPct val="90000"/>
                </a:lnSpc>
                <a:spcBef>
                  <a:spcPct val="20000"/>
                </a:spcBef>
              </a:pPr>
              <a:r>
                <a:rPr lang="en-US" sz="2400" kern="0" dirty="0" err="1" smtClean="0">
                  <a:solidFill>
                    <a:srgbClr val="000000"/>
                  </a:solidFill>
                </a:rPr>
                <a:t>Alternatieve</a:t>
              </a:r>
              <a:r>
                <a:rPr lang="en-US" sz="2400" kern="0" dirty="0" smtClean="0">
                  <a:solidFill>
                    <a:srgbClr val="000000"/>
                  </a:solidFill>
                </a:rPr>
                <a:t> splicing: </a:t>
              </a:r>
            </a:p>
            <a:p>
              <a:pPr marL="342900" lvl="0" indent="-342900" algn="l">
                <a:lnSpc>
                  <a:spcPct val="90000"/>
                </a:lnSpc>
                <a:spcBef>
                  <a:spcPct val="20000"/>
                </a:spcBef>
                <a:buFont typeface="Courier New" panose="02070309020205020404" pitchFamily="49" charset="0"/>
                <a:buChar char="o"/>
              </a:pPr>
              <a:r>
                <a:rPr lang="en-US" sz="2000" kern="0" dirty="0" err="1" smtClean="0">
                  <a:solidFill>
                    <a:srgbClr val="000000"/>
                  </a:solidFill>
                </a:rPr>
                <a:t>Meerdere</a:t>
              </a:r>
              <a:r>
                <a:rPr lang="en-US" sz="2000" kern="0" dirty="0" smtClean="0">
                  <a:solidFill>
                    <a:srgbClr val="000000"/>
                  </a:solidFill>
                </a:rPr>
                <a:t> </a:t>
              </a:r>
              <a:r>
                <a:rPr lang="en-US" sz="2000" kern="0" dirty="0">
                  <a:solidFill>
                    <a:srgbClr val="000000"/>
                  </a:solidFill>
                </a:rPr>
                <a:t>(</a:t>
              </a:r>
              <a:r>
                <a:rPr lang="en-US" sz="2000" kern="0" dirty="0" err="1">
                  <a:solidFill>
                    <a:srgbClr val="000000"/>
                  </a:solidFill>
                </a:rPr>
                <a:t>gerelateerde</a:t>
              </a:r>
              <a:r>
                <a:rPr lang="en-US" sz="2000" kern="0" dirty="0">
                  <a:solidFill>
                    <a:srgbClr val="000000"/>
                  </a:solidFill>
                </a:rPr>
                <a:t>) </a:t>
              </a:r>
              <a:r>
                <a:rPr lang="en-US" sz="2000" kern="0" dirty="0" err="1">
                  <a:solidFill>
                    <a:srgbClr val="000000"/>
                  </a:solidFill>
                </a:rPr>
                <a:t>eiwitten</a:t>
              </a:r>
              <a:r>
                <a:rPr lang="en-US" sz="2000" kern="0" dirty="0">
                  <a:solidFill>
                    <a:srgbClr val="000000"/>
                  </a:solidFill>
                </a:rPr>
                <a:t> (</a:t>
              </a:r>
              <a:r>
                <a:rPr lang="en-US" sz="2000" kern="0" dirty="0" err="1">
                  <a:solidFill>
                    <a:srgbClr val="000000"/>
                  </a:solidFill>
                </a:rPr>
                <a:t>isovormen</a:t>
              </a:r>
              <a:r>
                <a:rPr lang="en-US" sz="2000" kern="0" dirty="0">
                  <a:solidFill>
                    <a:srgbClr val="000000"/>
                  </a:solidFill>
                </a:rPr>
                <a:t>) </a:t>
              </a:r>
              <a:r>
                <a:rPr lang="en-US" sz="2000" kern="0" dirty="0" err="1">
                  <a:solidFill>
                    <a:srgbClr val="000000"/>
                  </a:solidFill>
                </a:rPr>
                <a:t>gemaakt</a:t>
              </a:r>
              <a:r>
                <a:rPr lang="en-US" sz="2000" kern="0" dirty="0">
                  <a:solidFill>
                    <a:srgbClr val="000000"/>
                  </a:solidFill>
                </a:rPr>
                <a:t> van 1 gen</a:t>
              </a:r>
            </a:p>
            <a:p>
              <a:pPr marL="342900" lvl="0" indent="-342900" algn="l">
                <a:lnSpc>
                  <a:spcPct val="90000"/>
                </a:lnSpc>
                <a:spcBef>
                  <a:spcPct val="20000"/>
                </a:spcBef>
                <a:buFont typeface="Courier New" panose="02070309020205020404" pitchFamily="49" charset="0"/>
                <a:buChar char="o"/>
              </a:pPr>
              <a:r>
                <a:rPr lang="en-US" sz="2000" kern="0" dirty="0" err="1" smtClean="0">
                  <a:solidFill>
                    <a:srgbClr val="000000"/>
                  </a:solidFill>
                </a:rPr>
                <a:t>Efficiënt</a:t>
              </a:r>
              <a:r>
                <a:rPr lang="en-US" sz="2000" kern="0" dirty="0" smtClean="0">
                  <a:solidFill>
                    <a:srgbClr val="000000"/>
                  </a:solidFill>
                </a:rPr>
                <a:t> met DNA </a:t>
              </a:r>
              <a:r>
                <a:rPr lang="en-US" sz="2000" kern="0" dirty="0" err="1" smtClean="0">
                  <a:solidFill>
                    <a:srgbClr val="000000"/>
                  </a:solidFill>
                </a:rPr>
                <a:t>omgaan</a:t>
              </a:r>
              <a:endParaRPr lang="en-US" sz="2000" kern="0" dirty="0">
                <a:solidFill>
                  <a:srgbClr val="000000"/>
                </a:solidFill>
              </a:endParaRPr>
            </a:p>
          </p:txBody>
        </p:sp>
        <p:sp>
          <p:nvSpPr>
            <p:cNvPr id="7" name="Rechthoek 6"/>
            <p:cNvSpPr/>
            <p:nvPr/>
          </p:nvSpPr>
          <p:spPr bwMode="auto">
            <a:xfrm>
              <a:off x="4499992" y="1196752"/>
              <a:ext cx="4536504" cy="5400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nl-NL" sz="4400" b="0" i="0" u="none" strike="noStrike" cap="none" normalizeH="0" baseline="0" smtClean="0">
                <a:ln>
                  <a:noFill/>
                </a:ln>
                <a:solidFill>
                  <a:srgbClr val="0033CC"/>
                </a:solidFill>
                <a:effectLst/>
                <a:latin typeface="Calibri" pitchFamily="34" charset="0"/>
              </a:endParaRPr>
            </a:p>
          </p:txBody>
        </p:sp>
        <p:cxnSp>
          <p:nvCxnSpPr>
            <p:cNvPr id="9" name="Rechte verbindingslijn 8"/>
            <p:cNvCxnSpPr/>
            <p:nvPr/>
          </p:nvCxnSpPr>
          <p:spPr bwMode="auto">
            <a:xfrm>
              <a:off x="4499992" y="4725144"/>
              <a:ext cx="4523605" cy="0"/>
            </a:xfrm>
            <a:prstGeom prst="line">
              <a:avLst/>
            </a:prstGeom>
            <a:noFill/>
            <a:ln w="9525" cap="flat" cmpd="sng" algn="ctr">
              <a:solidFill>
                <a:schemeClr val="tx1"/>
              </a:solidFill>
              <a:prstDash val="solid"/>
              <a:round/>
              <a:headEnd type="none" w="med" len="med"/>
              <a:tailEnd type="none" w="med" len="med"/>
            </a:ln>
            <a:effectLst/>
          </p:spPr>
        </p:cxnSp>
      </p:grpSp>
      <p:sp>
        <p:nvSpPr>
          <p:cNvPr id="10" name="Tekstvak 9"/>
          <p:cNvSpPr txBox="1"/>
          <p:nvPr/>
        </p:nvSpPr>
        <p:spPr>
          <a:xfrm>
            <a:off x="7812359" y="6505723"/>
            <a:ext cx="1152129" cy="323165"/>
          </a:xfrm>
          <a:prstGeom prst="rect">
            <a:avLst/>
          </a:prstGeom>
          <a:noFill/>
        </p:spPr>
        <p:txBody>
          <a:bodyPr wrap="square" rtlCol="0">
            <a:spAutoFit/>
          </a:bodyPr>
          <a:lstStyle/>
          <a:p>
            <a:r>
              <a:rPr lang="nl-NL" sz="1500" dirty="0" smtClean="0">
                <a:solidFill>
                  <a:schemeClr val="tx1"/>
                </a:solidFill>
              </a:rPr>
              <a:t>Fig.18.3</a:t>
            </a:r>
            <a:endParaRPr lang="nl-NL" sz="1500" dirty="0">
              <a:solidFill>
                <a:schemeClr val="tx1"/>
              </a:solidFill>
            </a:endParaRPr>
          </a:p>
        </p:txBody>
      </p:sp>
    </p:spTree>
    <p:extLst>
      <p:ext uri="{BB962C8B-B14F-4D97-AF65-F5344CB8AC3E}">
        <p14:creationId xmlns:p14="http://schemas.microsoft.com/office/powerpoint/2010/main" val="175003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4"/>
          <p:cNvSpPr>
            <a:spLocks noGrp="1" noChangeArrowheads="1"/>
          </p:cNvSpPr>
          <p:nvPr>
            <p:ph type="title"/>
          </p:nvPr>
        </p:nvSpPr>
        <p:spPr>
          <a:xfrm>
            <a:off x="179512" y="188640"/>
            <a:ext cx="8641084" cy="1152872"/>
          </a:xfrm>
        </p:spPr>
        <p:txBody>
          <a:bodyPr/>
          <a:lstStyle/>
          <a:p>
            <a:r>
              <a:rPr lang="nl-NL" sz="4000" b="1" dirty="0">
                <a:solidFill>
                  <a:srgbClr val="FF6600"/>
                </a:solidFill>
                <a:latin typeface="Calibri" pitchFamily="34" charset="0"/>
              </a:rPr>
              <a:t>Samenvatting mRNA processing in </a:t>
            </a:r>
            <a:r>
              <a:rPr lang="nl-NL" sz="4000" b="1" dirty="0" err="1">
                <a:solidFill>
                  <a:srgbClr val="FF6600"/>
                </a:solidFill>
                <a:latin typeface="Calibri" pitchFamily="34" charset="0"/>
              </a:rPr>
              <a:t>eukaryotes</a:t>
            </a:r>
            <a:endParaRPr lang="nl-NL" sz="4000" b="1" dirty="0">
              <a:solidFill>
                <a:srgbClr val="FF6600"/>
              </a:solidFill>
              <a:latin typeface="Calibri" pitchFamily="34" charset="0"/>
            </a:endParaRPr>
          </a:p>
        </p:txBody>
      </p:sp>
      <p:pic>
        <p:nvPicPr>
          <p:cNvPr id="3" name="Afbeelding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714" y="1772816"/>
            <a:ext cx="6120680" cy="4762489"/>
          </a:xfrm>
          <a:prstGeom prst="rect">
            <a:avLst/>
          </a:prstGeom>
        </p:spPr>
      </p:pic>
      <p:sp>
        <p:nvSpPr>
          <p:cNvPr id="5" name="Tekstvak 4"/>
          <p:cNvSpPr txBox="1"/>
          <p:nvPr/>
        </p:nvSpPr>
        <p:spPr>
          <a:xfrm>
            <a:off x="7812359" y="6505723"/>
            <a:ext cx="1152129" cy="323165"/>
          </a:xfrm>
          <a:prstGeom prst="rect">
            <a:avLst/>
          </a:prstGeom>
          <a:noFill/>
        </p:spPr>
        <p:txBody>
          <a:bodyPr wrap="square" rtlCol="0">
            <a:spAutoFit/>
          </a:bodyPr>
          <a:lstStyle/>
          <a:p>
            <a:r>
              <a:rPr lang="nl-NL" sz="1500" dirty="0" smtClean="0">
                <a:solidFill>
                  <a:schemeClr val="tx1"/>
                </a:solidFill>
              </a:rPr>
              <a:t>Fig.13.11</a:t>
            </a:r>
            <a:endParaRPr lang="nl-NL" sz="1500" dirty="0">
              <a:solidFill>
                <a:schemeClr val="tx1"/>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4213" y="333375"/>
            <a:ext cx="7812087" cy="1143000"/>
          </a:xfrm>
        </p:spPr>
        <p:txBody>
          <a:bodyPr/>
          <a:lstStyle/>
          <a:p>
            <a:r>
              <a:rPr lang="en-US" b="1" dirty="0">
                <a:solidFill>
                  <a:srgbClr val="FF6600"/>
                </a:solidFill>
                <a:latin typeface="Calibri" pitchFamily="34" charset="0"/>
              </a:rPr>
              <a:t>mRNA Processing in </a:t>
            </a:r>
            <a:r>
              <a:rPr lang="en-US" b="1" dirty="0" err="1">
                <a:solidFill>
                  <a:srgbClr val="FF6600"/>
                </a:solidFill>
                <a:latin typeface="Calibri" pitchFamily="34" charset="0"/>
              </a:rPr>
              <a:t>Eukaryoten</a:t>
            </a:r>
            <a:endParaRPr lang="en-US" b="1" dirty="0">
              <a:solidFill>
                <a:srgbClr val="FF6600"/>
              </a:solidFill>
              <a:latin typeface="Calibri" pitchFamily="34" charset="0"/>
            </a:endParaRPr>
          </a:p>
        </p:txBody>
      </p:sp>
      <p:sp>
        <p:nvSpPr>
          <p:cNvPr id="25603" name="Rectangle 3"/>
          <p:cNvSpPr>
            <a:spLocks noGrp="1" noChangeArrowheads="1"/>
          </p:cNvSpPr>
          <p:nvPr>
            <p:ph type="body" idx="1"/>
          </p:nvPr>
        </p:nvSpPr>
        <p:spPr>
          <a:xfrm>
            <a:off x="900113" y="1557338"/>
            <a:ext cx="7848600" cy="4463950"/>
          </a:xfrm>
        </p:spPr>
        <p:txBody>
          <a:bodyPr/>
          <a:lstStyle/>
          <a:p>
            <a:pPr>
              <a:buFontTx/>
              <a:buNone/>
            </a:pPr>
            <a:r>
              <a:rPr lang="nl-NL" sz="2800" u="sng" dirty="0">
                <a:solidFill>
                  <a:schemeClr val="bg1">
                    <a:lumMod val="65000"/>
                  </a:schemeClr>
                </a:solidFill>
                <a:latin typeface="Calibri" pitchFamily="34" charset="0"/>
              </a:rPr>
              <a:t>5’-</a:t>
            </a:r>
            <a:r>
              <a:rPr lang="nl-NL" sz="2800" u="sng" dirty="0" smtClean="0">
                <a:solidFill>
                  <a:schemeClr val="bg1">
                    <a:lumMod val="65000"/>
                  </a:schemeClr>
                </a:solidFill>
                <a:latin typeface="Calibri" pitchFamily="34" charset="0"/>
              </a:rPr>
              <a:t>cap</a:t>
            </a:r>
            <a:r>
              <a:rPr lang="nl-NL" sz="2800" dirty="0">
                <a:solidFill>
                  <a:schemeClr val="bg1">
                    <a:lumMod val="65000"/>
                  </a:schemeClr>
                </a:solidFill>
                <a:latin typeface="Calibri" pitchFamily="34" charset="0"/>
              </a:rPr>
              <a:t>:</a:t>
            </a:r>
            <a:r>
              <a:rPr lang="nl-NL" sz="2800" dirty="0" smtClean="0">
                <a:solidFill>
                  <a:schemeClr val="bg1">
                    <a:lumMod val="65000"/>
                  </a:schemeClr>
                </a:solidFill>
                <a:latin typeface="Calibri" pitchFamily="34" charset="0"/>
              </a:rPr>
              <a:t> </a:t>
            </a:r>
            <a:r>
              <a:rPr lang="nl-NL" sz="2800" dirty="0">
                <a:solidFill>
                  <a:schemeClr val="bg1">
                    <a:lumMod val="65000"/>
                  </a:schemeClr>
                </a:solidFill>
                <a:latin typeface="Calibri" pitchFamily="34" charset="0"/>
              </a:rPr>
              <a:t>5’-5’binding of 7-methylguanosine (7mG)</a:t>
            </a:r>
          </a:p>
          <a:p>
            <a:pPr>
              <a:buFontTx/>
              <a:buNone/>
            </a:pPr>
            <a:r>
              <a:rPr lang="nl-NL" sz="2800" u="sng" dirty="0">
                <a:solidFill>
                  <a:schemeClr val="bg1">
                    <a:lumMod val="65000"/>
                  </a:schemeClr>
                </a:solidFill>
                <a:latin typeface="Calibri" pitchFamily="34" charset="0"/>
              </a:rPr>
              <a:t>3’-</a:t>
            </a:r>
            <a:r>
              <a:rPr lang="nl-NL" sz="2800" u="sng" dirty="0" smtClean="0">
                <a:solidFill>
                  <a:schemeClr val="bg1">
                    <a:lumMod val="65000"/>
                  </a:schemeClr>
                </a:solidFill>
                <a:latin typeface="Calibri" pitchFamily="34" charset="0"/>
              </a:rPr>
              <a:t>tail: </a:t>
            </a:r>
            <a:r>
              <a:rPr lang="nl-NL" sz="2800" dirty="0">
                <a:solidFill>
                  <a:schemeClr val="bg1">
                    <a:lumMod val="65000"/>
                  </a:schemeClr>
                </a:solidFill>
                <a:latin typeface="Calibri" pitchFamily="34" charset="0"/>
              </a:rPr>
              <a:t>3’-cleavage &amp; toevoeging Poly-A staart</a:t>
            </a:r>
          </a:p>
          <a:p>
            <a:pPr>
              <a:buFontTx/>
              <a:buNone/>
            </a:pPr>
            <a:r>
              <a:rPr lang="nl-NL" sz="2800" dirty="0">
                <a:solidFill>
                  <a:schemeClr val="bg1">
                    <a:lumMod val="65000"/>
                  </a:schemeClr>
                </a:solidFill>
                <a:latin typeface="Calibri" pitchFamily="34" charset="0"/>
              </a:rPr>
              <a:t>Beide: protectie mRNA tegen degradatie</a:t>
            </a:r>
          </a:p>
          <a:p>
            <a:pPr>
              <a:buFontTx/>
              <a:buNone/>
            </a:pPr>
            <a:endParaRPr lang="nl-NL" sz="2800" dirty="0">
              <a:solidFill>
                <a:schemeClr val="bg1">
                  <a:lumMod val="65000"/>
                </a:schemeClr>
              </a:solidFill>
              <a:latin typeface="Calibri" pitchFamily="34" charset="0"/>
            </a:endParaRPr>
          </a:p>
          <a:p>
            <a:pPr>
              <a:buFontTx/>
              <a:buNone/>
            </a:pPr>
            <a:r>
              <a:rPr lang="nl-NL" sz="2800" u="sng" dirty="0" smtClean="0">
                <a:solidFill>
                  <a:schemeClr val="bg1">
                    <a:lumMod val="65000"/>
                  </a:schemeClr>
                </a:solidFill>
                <a:latin typeface="Calibri" pitchFamily="34" charset="0"/>
              </a:rPr>
              <a:t>RNA-</a:t>
            </a:r>
            <a:r>
              <a:rPr lang="nl-NL" sz="2800" u="sng" dirty="0" err="1" smtClean="0">
                <a:solidFill>
                  <a:schemeClr val="bg1">
                    <a:lumMod val="65000"/>
                  </a:schemeClr>
                </a:solidFill>
                <a:latin typeface="Calibri" pitchFamily="34" charset="0"/>
              </a:rPr>
              <a:t>splicing</a:t>
            </a:r>
            <a:r>
              <a:rPr lang="nl-NL" sz="2800" dirty="0">
                <a:solidFill>
                  <a:schemeClr val="bg1">
                    <a:lumMod val="65000"/>
                  </a:schemeClr>
                </a:solidFill>
                <a:latin typeface="Calibri" pitchFamily="34" charset="0"/>
              </a:rPr>
              <a:t>:</a:t>
            </a:r>
            <a:r>
              <a:rPr lang="nl-NL" sz="2800" dirty="0" smtClean="0">
                <a:solidFill>
                  <a:schemeClr val="bg1">
                    <a:lumMod val="65000"/>
                  </a:schemeClr>
                </a:solidFill>
                <a:latin typeface="Calibri" pitchFamily="34" charset="0"/>
              </a:rPr>
              <a:t> </a:t>
            </a:r>
            <a:r>
              <a:rPr lang="nl-NL" sz="2800" dirty="0">
                <a:solidFill>
                  <a:schemeClr val="bg1">
                    <a:lumMod val="65000"/>
                  </a:schemeClr>
                </a:solidFill>
                <a:latin typeface="Calibri" pitchFamily="34" charset="0"/>
              </a:rPr>
              <a:t>alleen coderende delen blijven over, ‘</a:t>
            </a:r>
            <a:r>
              <a:rPr lang="nl-NL" sz="2800" dirty="0" err="1">
                <a:solidFill>
                  <a:schemeClr val="bg1">
                    <a:lumMod val="65000"/>
                  </a:schemeClr>
                </a:solidFill>
                <a:latin typeface="Calibri" pitchFamily="34" charset="0"/>
              </a:rPr>
              <a:t>intervening</a:t>
            </a:r>
            <a:r>
              <a:rPr lang="nl-NL" sz="2800" dirty="0">
                <a:solidFill>
                  <a:schemeClr val="bg1">
                    <a:lumMod val="65000"/>
                  </a:schemeClr>
                </a:solidFill>
                <a:latin typeface="Calibri" pitchFamily="34" charset="0"/>
              </a:rPr>
              <a:t>’ sequenties </a:t>
            </a:r>
            <a:r>
              <a:rPr lang="nl-NL" sz="2800" dirty="0" smtClean="0">
                <a:solidFill>
                  <a:schemeClr val="bg1">
                    <a:lumMod val="65000"/>
                  </a:schemeClr>
                </a:solidFill>
                <a:latin typeface="Calibri" pitchFamily="34" charset="0"/>
              </a:rPr>
              <a:t>(introns) worden </a:t>
            </a:r>
            <a:r>
              <a:rPr lang="nl-NL" sz="2800" dirty="0">
                <a:solidFill>
                  <a:schemeClr val="bg1">
                    <a:lumMod val="65000"/>
                  </a:schemeClr>
                </a:solidFill>
                <a:latin typeface="Calibri" pitchFamily="34" charset="0"/>
              </a:rPr>
              <a:t>eruit gehaald</a:t>
            </a:r>
            <a:endParaRPr lang="nl-NL" sz="2800" u="sng" dirty="0">
              <a:solidFill>
                <a:schemeClr val="bg1">
                  <a:lumMod val="65000"/>
                </a:schemeClr>
              </a:solidFill>
              <a:latin typeface="Calibri" pitchFamily="34" charset="0"/>
            </a:endParaRPr>
          </a:p>
          <a:p>
            <a:pPr>
              <a:buFontTx/>
              <a:buNone/>
            </a:pPr>
            <a:r>
              <a:rPr lang="nl-NL" sz="2800" u="sng" dirty="0">
                <a:latin typeface="Calibri" pitchFamily="34" charset="0"/>
              </a:rPr>
              <a:t>RNA </a:t>
            </a:r>
            <a:r>
              <a:rPr lang="nl-NL" sz="2800" u="sng" dirty="0" smtClean="0">
                <a:latin typeface="Calibri" pitchFamily="34" charset="0"/>
              </a:rPr>
              <a:t>editing:</a:t>
            </a:r>
            <a:r>
              <a:rPr lang="nl-NL" sz="2800" dirty="0" smtClean="0">
                <a:latin typeface="Calibri" pitchFamily="34" charset="0"/>
              </a:rPr>
              <a:t> </a:t>
            </a:r>
            <a:r>
              <a:rPr lang="nl-NL" sz="2800" dirty="0">
                <a:latin typeface="Calibri" pitchFamily="34" charset="0"/>
              </a:rPr>
              <a:t>substitutie editing of insertie/deletie </a:t>
            </a:r>
            <a:r>
              <a:rPr lang="nl-NL" sz="2800" dirty="0" smtClean="0">
                <a:latin typeface="Calibri" pitchFamily="34" charset="0"/>
              </a:rPr>
              <a:t>editing (§ 13.12, behoort niet tot de stof)</a:t>
            </a:r>
            <a:endParaRPr lang="nl-NL" sz="2800" u="sng" dirty="0">
              <a:latin typeface="Calibri" pitchFamily="34" charset="0"/>
            </a:endParaRPr>
          </a:p>
        </p:txBody>
      </p:sp>
    </p:spTree>
    <p:extLst>
      <p:ext uri="{BB962C8B-B14F-4D97-AF65-F5344CB8AC3E}">
        <p14:creationId xmlns:p14="http://schemas.microsoft.com/office/powerpoint/2010/main" val="41110302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p:cNvSpPr txBox="1"/>
          <p:nvPr/>
        </p:nvSpPr>
        <p:spPr>
          <a:xfrm>
            <a:off x="539552" y="692696"/>
            <a:ext cx="8208912" cy="3970318"/>
          </a:xfrm>
          <a:prstGeom prst="rect">
            <a:avLst/>
          </a:prstGeom>
          <a:noFill/>
        </p:spPr>
        <p:txBody>
          <a:bodyPr wrap="square" rtlCol="0">
            <a:spAutoFit/>
          </a:bodyPr>
          <a:lstStyle/>
          <a:p>
            <a:r>
              <a:rPr lang="nl-NL" sz="3600" b="1" dirty="0" smtClean="0">
                <a:solidFill>
                  <a:srgbClr val="FF6600"/>
                </a:solidFill>
              </a:rPr>
              <a:t>Opdracht 1 t/m 6 in vrije groepjes, </a:t>
            </a:r>
          </a:p>
          <a:p>
            <a:r>
              <a:rPr lang="nl-NL" sz="3600" b="1" dirty="0" smtClean="0">
                <a:solidFill>
                  <a:srgbClr val="FF6600"/>
                </a:solidFill>
              </a:rPr>
              <a:t>10 minuutjes, </a:t>
            </a:r>
          </a:p>
          <a:p>
            <a:r>
              <a:rPr lang="nl-NL" sz="3600" b="1" dirty="0" smtClean="0">
                <a:solidFill>
                  <a:srgbClr val="FF6600"/>
                </a:solidFill>
              </a:rPr>
              <a:t>eventueel extra opdracht starten</a:t>
            </a:r>
          </a:p>
          <a:p>
            <a:endParaRPr lang="nl-NL" sz="3600" b="1" dirty="0" smtClean="0">
              <a:solidFill>
                <a:srgbClr val="FF6600"/>
              </a:solidFill>
            </a:endParaRPr>
          </a:p>
          <a:p>
            <a:r>
              <a:rPr lang="nl-NL" sz="3600" b="1" dirty="0" smtClean="0">
                <a:solidFill>
                  <a:srgbClr val="FF6600"/>
                </a:solidFill>
              </a:rPr>
              <a:t>Daarna plenair behandeld </a:t>
            </a:r>
          </a:p>
          <a:p>
            <a:endParaRPr lang="nl-NL" sz="3600" b="1" dirty="0">
              <a:solidFill>
                <a:srgbClr val="FF6600"/>
              </a:solidFill>
            </a:endParaRPr>
          </a:p>
          <a:p>
            <a:r>
              <a:rPr lang="nl-NL" sz="3600" b="1" dirty="0" smtClean="0">
                <a:solidFill>
                  <a:srgbClr val="FF6600"/>
                </a:solidFill>
              </a:rPr>
              <a:t>Afsluiting met filmpjes</a:t>
            </a:r>
            <a:endParaRPr lang="nl-NL" sz="3600" b="1" dirty="0">
              <a:solidFill>
                <a:srgbClr val="FF6600"/>
              </a:solidFill>
            </a:endParaRPr>
          </a:p>
        </p:txBody>
      </p:sp>
    </p:spTree>
    <p:extLst>
      <p:ext uri="{BB962C8B-B14F-4D97-AF65-F5344CB8AC3E}">
        <p14:creationId xmlns:p14="http://schemas.microsoft.com/office/powerpoint/2010/main" val="3805335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91480" y="188640"/>
            <a:ext cx="9001000" cy="1143000"/>
          </a:xfrm>
        </p:spPr>
        <p:txBody>
          <a:bodyPr/>
          <a:lstStyle/>
          <a:p>
            <a:r>
              <a:rPr lang="en-US" sz="3500" b="1" u="sng" dirty="0" err="1" smtClean="0">
                <a:solidFill>
                  <a:srgbClr val="FF6600"/>
                </a:solidFill>
                <a:latin typeface="Calibri" pitchFamily="34" charset="0"/>
              </a:rPr>
              <a:t>Onderzoek</a:t>
            </a:r>
            <a:r>
              <a:rPr lang="en-US" sz="3500" b="1" dirty="0" smtClean="0">
                <a:solidFill>
                  <a:srgbClr val="FF6600"/>
                </a:solidFill>
                <a:latin typeface="Calibri" pitchFamily="34" charset="0"/>
              </a:rPr>
              <a:t>: Het </a:t>
            </a:r>
            <a:r>
              <a:rPr lang="en-US" sz="3500" b="1" dirty="0" err="1" smtClean="0">
                <a:solidFill>
                  <a:srgbClr val="FF6600"/>
                </a:solidFill>
                <a:latin typeface="Calibri" pitchFamily="34" charset="0"/>
              </a:rPr>
              <a:t>breken</a:t>
            </a:r>
            <a:r>
              <a:rPr lang="en-US" sz="3500" b="1" dirty="0" smtClean="0">
                <a:solidFill>
                  <a:srgbClr val="FF6600"/>
                </a:solidFill>
                <a:latin typeface="Calibri" pitchFamily="34" charset="0"/>
              </a:rPr>
              <a:t> van de </a:t>
            </a:r>
            <a:r>
              <a:rPr lang="en-US" sz="3500" b="1" dirty="0" err="1" smtClean="0">
                <a:solidFill>
                  <a:srgbClr val="FF6600"/>
                </a:solidFill>
                <a:latin typeface="Calibri" pitchFamily="34" charset="0"/>
              </a:rPr>
              <a:t>genetische</a:t>
            </a:r>
            <a:r>
              <a:rPr lang="en-US" sz="3500" b="1" dirty="0" smtClean="0">
                <a:solidFill>
                  <a:srgbClr val="FF6600"/>
                </a:solidFill>
                <a:latin typeface="Calibri" pitchFamily="34" charset="0"/>
              </a:rPr>
              <a:t> code</a:t>
            </a:r>
            <a:r>
              <a:rPr lang="en-US" sz="3500" b="1" dirty="0">
                <a:solidFill>
                  <a:srgbClr val="FF6600"/>
                </a:solidFill>
                <a:latin typeface="Calibri" pitchFamily="34" charset="0"/>
              </a:rPr>
              <a:t>: </a:t>
            </a:r>
            <a:r>
              <a:rPr lang="en-US" sz="2400" b="1" dirty="0" err="1">
                <a:solidFill>
                  <a:srgbClr val="FF6600"/>
                </a:solidFill>
                <a:latin typeface="Calibri" pitchFamily="34" charset="0"/>
              </a:rPr>
              <a:t>Welke</a:t>
            </a:r>
            <a:r>
              <a:rPr lang="en-US" sz="2400" b="1" dirty="0">
                <a:solidFill>
                  <a:srgbClr val="FF6600"/>
                </a:solidFill>
                <a:latin typeface="Calibri" pitchFamily="34" charset="0"/>
              </a:rPr>
              <a:t> </a:t>
            </a:r>
            <a:r>
              <a:rPr lang="en-US" sz="2400" b="1" dirty="0" err="1">
                <a:solidFill>
                  <a:srgbClr val="FF6600"/>
                </a:solidFill>
                <a:latin typeface="Calibri" pitchFamily="34" charset="0"/>
              </a:rPr>
              <a:t>nucleotiden</a:t>
            </a:r>
            <a:r>
              <a:rPr lang="en-US" sz="2400" b="1" dirty="0">
                <a:solidFill>
                  <a:srgbClr val="FF6600"/>
                </a:solidFill>
                <a:latin typeface="Calibri" pitchFamily="34" charset="0"/>
              </a:rPr>
              <a:t> </a:t>
            </a:r>
            <a:r>
              <a:rPr lang="en-US" sz="2400" b="1" dirty="0" err="1">
                <a:solidFill>
                  <a:srgbClr val="FF6600"/>
                </a:solidFill>
                <a:latin typeface="Calibri" pitchFamily="34" charset="0"/>
              </a:rPr>
              <a:t>coderen</a:t>
            </a:r>
            <a:r>
              <a:rPr lang="en-US" sz="2400" b="1" dirty="0">
                <a:solidFill>
                  <a:srgbClr val="FF6600"/>
                </a:solidFill>
                <a:latin typeface="Calibri" pitchFamily="34" charset="0"/>
              </a:rPr>
              <a:t> </a:t>
            </a:r>
            <a:r>
              <a:rPr lang="en-US" sz="2400" b="1" dirty="0" err="1">
                <a:solidFill>
                  <a:srgbClr val="FF6600"/>
                </a:solidFill>
                <a:latin typeface="Calibri" pitchFamily="34" charset="0"/>
              </a:rPr>
              <a:t>voor</a:t>
            </a:r>
            <a:r>
              <a:rPr lang="en-US" sz="2400" b="1" dirty="0">
                <a:solidFill>
                  <a:srgbClr val="FF6600"/>
                </a:solidFill>
                <a:latin typeface="Calibri" pitchFamily="34" charset="0"/>
              </a:rPr>
              <a:t> </a:t>
            </a:r>
            <a:r>
              <a:rPr lang="en-US" sz="2400" b="1" dirty="0" err="1">
                <a:solidFill>
                  <a:srgbClr val="FF6600"/>
                </a:solidFill>
                <a:latin typeface="Calibri" pitchFamily="34" charset="0"/>
              </a:rPr>
              <a:t>welk</a:t>
            </a:r>
            <a:r>
              <a:rPr lang="en-US" sz="2400" b="1" dirty="0">
                <a:solidFill>
                  <a:srgbClr val="FF6600"/>
                </a:solidFill>
                <a:latin typeface="Calibri" pitchFamily="34" charset="0"/>
              </a:rPr>
              <a:t> </a:t>
            </a:r>
            <a:r>
              <a:rPr lang="en-US" sz="2400" b="1" dirty="0" err="1">
                <a:solidFill>
                  <a:srgbClr val="FF6600"/>
                </a:solidFill>
                <a:latin typeface="Calibri" pitchFamily="34" charset="0"/>
              </a:rPr>
              <a:t>aminozuur</a:t>
            </a:r>
            <a:r>
              <a:rPr lang="en-US" sz="2400" b="1" dirty="0">
                <a:solidFill>
                  <a:srgbClr val="FF6600"/>
                </a:solidFill>
                <a:latin typeface="Calibri" pitchFamily="34" charset="0"/>
              </a:rPr>
              <a:t> </a:t>
            </a:r>
          </a:p>
        </p:txBody>
      </p:sp>
      <p:sp>
        <p:nvSpPr>
          <p:cNvPr id="8195" name="Rectangle 3"/>
          <p:cNvSpPr>
            <a:spLocks noGrp="1" noChangeArrowheads="1"/>
          </p:cNvSpPr>
          <p:nvPr>
            <p:ph type="body" idx="1"/>
          </p:nvPr>
        </p:nvSpPr>
        <p:spPr>
          <a:xfrm>
            <a:off x="-19397" y="1331640"/>
            <a:ext cx="8784703" cy="4525963"/>
          </a:xfrm>
        </p:spPr>
        <p:txBody>
          <a:bodyPr/>
          <a:lstStyle/>
          <a:p>
            <a:pPr lvl="1">
              <a:buFont typeface="Wingdings" panose="05000000000000000000" pitchFamily="2" charset="2"/>
              <a:buChar char="Ø"/>
            </a:pPr>
            <a:r>
              <a:rPr lang="en-US" dirty="0" smtClean="0">
                <a:latin typeface="Calibri" pitchFamily="34" charset="0"/>
              </a:rPr>
              <a:t>RNA </a:t>
            </a:r>
            <a:r>
              <a:rPr lang="en-US" b="1" dirty="0" err="1">
                <a:latin typeface="Calibri" pitchFamily="34" charset="0"/>
              </a:rPr>
              <a:t>homopolymeren</a:t>
            </a:r>
            <a:r>
              <a:rPr lang="en-US" dirty="0">
                <a:latin typeface="Calibri" pitchFamily="34" charset="0"/>
              </a:rPr>
              <a:t> (</a:t>
            </a:r>
            <a:r>
              <a:rPr lang="en-US" dirty="0" smtClean="0">
                <a:latin typeface="Calibri" pitchFamily="34" charset="0"/>
              </a:rPr>
              <a:t>Nirenberg, 1961).</a:t>
            </a:r>
            <a:r>
              <a:rPr lang="en-US" i="1" dirty="0" smtClean="0">
                <a:latin typeface="Calibri" pitchFamily="34" charset="0"/>
              </a:rPr>
              <a:t> </a:t>
            </a:r>
            <a:r>
              <a:rPr lang="en-US" i="1" dirty="0">
                <a:latin typeface="Calibri" pitchFamily="34" charset="0"/>
              </a:rPr>
              <a:t>In</a:t>
            </a:r>
            <a:r>
              <a:rPr lang="en-US" dirty="0">
                <a:latin typeface="Calibri" pitchFamily="34" charset="0"/>
              </a:rPr>
              <a:t> </a:t>
            </a:r>
            <a:r>
              <a:rPr lang="en-US" i="1" dirty="0">
                <a:latin typeface="Calibri" pitchFamily="34" charset="0"/>
              </a:rPr>
              <a:t>vitro</a:t>
            </a:r>
            <a:r>
              <a:rPr lang="en-US" dirty="0">
                <a:latin typeface="Calibri" pitchFamily="34" charset="0"/>
              </a:rPr>
              <a:t> </a:t>
            </a:r>
            <a:r>
              <a:rPr lang="en-US" dirty="0" err="1">
                <a:latin typeface="Calibri" pitchFamily="34" charset="0"/>
              </a:rPr>
              <a:t>proteinen</a:t>
            </a:r>
            <a:r>
              <a:rPr lang="en-US" dirty="0">
                <a:latin typeface="Calibri" pitchFamily="34" charset="0"/>
              </a:rPr>
              <a:t> </a:t>
            </a:r>
            <a:r>
              <a:rPr lang="en-US" dirty="0" err="1">
                <a:latin typeface="Calibri" pitchFamily="34" charset="0"/>
              </a:rPr>
              <a:t>synthetiseren</a:t>
            </a:r>
            <a:r>
              <a:rPr lang="en-US" dirty="0">
                <a:latin typeface="Calibri" pitchFamily="34" charset="0"/>
              </a:rPr>
              <a:t> </a:t>
            </a:r>
            <a:r>
              <a:rPr lang="en-US" dirty="0" err="1">
                <a:latin typeface="Calibri" pitchFamily="34" charset="0"/>
              </a:rPr>
              <a:t>m.b.v</a:t>
            </a:r>
            <a:r>
              <a:rPr lang="en-US" dirty="0">
                <a:latin typeface="Calibri" pitchFamily="34" charset="0"/>
              </a:rPr>
              <a:t>. </a:t>
            </a:r>
            <a:r>
              <a:rPr lang="en-US" u="sng" dirty="0">
                <a:latin typeface="Calibri" pitchFamily="34" charset="0"/>
              </a:rPr>
              <a:t>polynucleotide phosphorylase</a:t>
            </a:r>
            <a:r>
              <a:rPr lang="en-US" dirty="0">
                <a:latin typeface="Calibri" pitchFamily="34" charset="0"/>
              </a:rPr>
              <a:t> (is in </a:t>
            </a:r>
            <a:r>
              <a:rPr lang="en-US" dirty="0" err="1">
                <a:latin typeface="Calibri" pitchFamily="34" charset="0"/>
              </a:rPr>
              <a:t>staat</a:t>
            </a:r>
            <a:r>
              <a:rPr lang="en-US" dirty="0">
                <a:latin typeface="Calibri" pitchFamily="34" charset="0"/>
              </a:rPr>
              <a:t> </a:t>
            </a:r>
            <a:r>
              <a:rPr lang="en-US" dirty="0" err="1">
                <a:latin typeface="Calibri" pitchFamily="34" charset="0"/>
              </a:rPr>
              <a:t>zonder</a:t>
            </a:r>
            <a:r>
              <a:rPr lang="en-US" dirty="0">
                <a:latin typeface="Calibri" pitchFamily="34" charset="0"/>
              </a:rPr>
              <a:t> template RNA te </a:t>
            </a:r>
            <a:r>
              <a:rPr lang="en-US" dirty="0" err="1">
                <a:latin typeface="Calibri" pitchFamily="34" charset="0"/>
              </a:rPr>
              <a:t>synthetiseren</a:t>
            </a:r>
            <a:r>
              <a:rPr lang="en-US" dirty="0" smtClean="0">
                <a:latin typeface="Calibri" pitchFamily="34" charset="0"/>
              </a:rPr>
              <a:t>).</a:t>
            </a:r>
          </a:p>
          <a:p>
            <a:pPr marL="457200" lvl="1" indent="0">
              <a:buNone/>
            </a:pPr>
            <a:endParaRPr lang="en-US" dirty="0">
              <a:latin typeface="Calibri" pitchFamily="34" charset="0"/>
            </a:endParaRPr>
          </a:p>
          <a:p>
            <a:pPr marL="457200" lvl="1" indent="0">
              <a:buNone/>
            </a:pPr>
            <a:endParaRPr lang="en-US" dirty="0" smtClean="0">
              <a:latin typeface="Calibri" pitchFamily="34" charset="0"/>
            </a:endParaRPr>
          </a:p>
          <a:p>
            <a:pPr marL="457200" lvl="1" indent="0">
              <a:buNone/>
            </a:pPr>
            <a:endParaRPr lang="en-US" dirty="0">
              <a:latin typeface="Calibri" pitchFamily="34" charset="0"/>
            </a:endParaRPr>
          </a:p>
          <a:p>
            <a:pPr lvl="2">
              <a:buFont typeface="Calibri" panose="020F0502020204030204" pitchFamily="34" charset="0"/>
              <a:buChar char="₋"/>
            </a:pPr>
            <a:r>
              <a:rPr lang="en-US" dirty="0" smtClean="0">
                <a:latin typeface="Calibri" pitchFamily="34" charset="0"/>
              </a:rPr>
              <a:t>Poly </a:t>
            </a:r>
            <a:r>
              <a:rPr lang="en-US" dirty="0">
                <a:latin typeface="Calibri" pitchFamily="34" charset="0"/>
              </a:rPr>
              <a:t>U </a:t>
            </a:r>
            <a:r>
              <a:rPr lang="en-US" dirty="0" err="1">
                <a:latin typeface="Calibri" pitchFamily="34" charset="0"/>
              </a:rPr>
              <a:t>geeft</a:t>
            </a:r>
            <a:r>
              <a:rPr lang="en-US" dirty="0">
                <a:latin typeface="Calibri" pitchFamily="34" charset="0"/>
              </a:rPr>
              <a:t> phenylalanine</a:t>
            </a:r>
          </a:p>
          <a:p>
            <a:pPr lvl="2">
              <a:buFont typeface="Calibri" panose="020F0502020204030204" pitchFamily="34" charset="0"/>
              <a:buChar char="₋"/>
            </a:pPr>
            <a:r>
              <a:rPr lang="en-US" dirty="0">
                <a:latin typeface="Calibri" pitchFamily="34" charset="0"/>
              </a:rPr>
              <a:t>Poly A </a:t>
            </a:r>
            <a:r>
              <a:rPr lang="en-US" dirty="0" err="1">
                <a:latin typeface="Calibri" pitchFamily="34" charset="0"/>
              </a:rPr>
              <a:t>geeft</a:t>
            </a:r>
            <a:r>
              <a:rPr lang="en-US" dirty="0">
                <a:latin typeface="Calibri" pitchFamily="34" charset="0"/>
              </a:rPr>
              <a:t> lysine</a:t>
            </a:r>
          </a:p>
          <a:p>
            <a:pPr lvl="2">
              <a:buFont typeface="Calibri" panose="020F0502020204030204" pitchFamily="34" charset="0"/>
              <a:buChar char="₋"/>
            </a:pPr>
            <a:r>
              <a:rPr lang="en-US" dirty="0">
                <a:latin typeface="Calibri" pitchFamily="34" charset="0"/>
              </a:rPr>
              <a:t>Poly C </a:t>
            </a:r>
            <a:r>
              <a:rPr lang="en-US" dirty="0" err="1">
                <a:latin typeface="Calibri" pitchFamily="34" charset="0"/>
              </a:rPr>
              <a:t>geeft</a:t>
            </a:r>
            <a:r>
              <a:rPr lang="en-US" dirty="0">
                <a:latin typeface="Calibri" pitchFamily="34" charset="0"/>
              </a:rPr>
              <a:t> </a:t>
            </a:r>
            <a:r>
              <a:rPr lang="en-US" dirty="0" err="1">
                <a:latin typeface="Calibri" pitchFamily="34" charset="0"/>
              </a:rPr>
              <a:t>proline</a:t>
            </a:r>
            <a:endParaRPr lang="en-US" dirty="0">
              <a:latin typeface="Calibri" pitchFamily="34" charset="0"/>
            </a:endParaRPr>
          </a:p>
          <a:p>
            <a:pPr lvl="2">
              <a:buFont typeface="Calibri" panose="020F0502020204030204" pitchFamily="34" charset="0"/>
              <a:buChar char="₋"/>
            </a:pPr>
            <a:r>
              <a:rPr lang="en-US" dirty="0">
                <a:latin typeface="Calibri" pitchFamily="34" charset="0"/>
              </a:rPr>
              <a:t>Poly G </a:t>
            </a:r>
            <a:r>
              <a:rPr lang="en-US" dirty="0" err="1">
                <a:latin typeface="Calibri" pitchFamily="34" charset="0"/>
              </a:rPr>
              <a:t>geeft</a:t>
            </a:r>
            <a:r>
              <a:rPr lang="en-US" dirty="0">
                <a:latin typeface="Calibri" pitchFamily="34" charset="0"/>
              </a:rPr>
              <a:t> </a:t>
            </a:r>
            <a:r>
              <a:rPr lang="en-US" dirty="0" smtClean="0">
                <a:latin typeface="Calibri" pitchFamily="34" charset="0"/>
              </a:rPr>
              <a:t>… </a:t>
            </a:r>
            <a:r>
              <a:rPr lang="en-US" dirty="0" err="1" smtClean="0">
                <a:latin typeface="Calibri" pitchFamily="34" charset="0"/>
              </a:rPr>
              <a:t>problemen</a:t>
            </a:r>
            <a:r>
              <a:rPr lang="en-US" dirty="0" smtClean="0">
                <a:latin typeface="Calibri" pitchFamily="34" charset="0"/>
              </a:rPr>
              <a:t> (</a:t>
            </a:r>
            <a:r>
              <a:rPr lang="en-US" dirty="0" err="1" smtClean="0">
                <a:latin typeface="Calibri" pitchFamily="34" charset="0"/>
              </a:rPr>
              <a:t>niet</a:t>
            </a:r>
            <a:r>
              <a:rPr lang="en-US" dirty="0" smtClean="0">
                <a:latin typeface="Calibri" pitchFamily="34" charset="0"/>
              </a:rPr>
              <a:t> </a:t>
            </a:r>
            <a:r>
              <a:rPr lang="en-US" dirty="0" err="1" smtClean="0">
                <a:latin typeface="Calibri" pitchFamily="34" charset="0"/>
              </a:rPr>
              <a:t>bepaald</a:t>
            </a:r>
            <a:r>
              <a:rPr lang="en-US" dirty="0" smtClean="0">
                <a:latin typeface="Calibri" pitchFamily="34" charset="0"/>
              </a:rPr>
              <a:t> met </a:t>
            </a:r>
            <a:r>
              <a:rPr lang="en-US" dirty="0" err="1" smtClean="0">
                <a:latin typeface="Calibri" pitchFamily="34" charset="0"/>
              </a:rPr>
              <a:t>deze</a:t>
            </a:r>
            <a:r>
              <a:rPr lang="en-US" dirty="0" smtClean="0">
                <a:latin typeface="Calibri" pitchFamily="34" charset="0"/>
              </a:rPr>
              <a:t> </a:t>
            </a:r>
            <a:r>
              <a:rPr lang="en-US" dirty="0" err="1" smtClean="0">
                <a:latin typeface="Calibri" pitchFamily="34" charset="0"/>
              </a:rPr>
              <a:t>methode</a:t>
            </a:r>
            <a:r>
              <a:rPr lang="en-US" dirty="0" smtClean="0">
                <a:latin typeface="Calibri" pitchFamily="34" charset="0"/>
              </a:rPr>
              <a:t>)</a:t>
            </a:r>
            <a:endParaRPr lang="en-US" dirty="0">
              <a:latin typeface="Calibri" pitchFamily="34" charset="0"/>
            </a:endParaRPr>
          </a:p>
        </p:txBody>
      </p:sp>
      <p:pic>
        <p:nvPicPr>
          <p:cNvPr id="2" name="Afbeelding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9912" y="2852936"/>
            <a:ext cx="4520480" cy="1611228"/>
          </a:xfrm>
          <a:prstGeom prst="rect">
            <a:avLst/>
          </a:prstGeom>
        </p:spPr>
      </p:pic>
      <p:sp>
        <p:nvSpPr>
          <p:cNvPr id="5" name="Tekstvak 4"/>
          <p:cNvSpPr txBox="1"/>
          <p:nvPr/>
        </p:nvSpPr>
        <p:spPr>
          <a:xfrm>
            <a:off x="7364288" y="4464164"/>
            <a:ext cx="936104" cy="323165"/>
          </a:xfrm>
          <a:prstGeom prst="rect">
            <a:avLst/>
          </a:prstGeom>
          <a:noFill/>
        </p:spPr>
        <p:txBody>
          <a:bodyPr wrap="square" rtlCol="0">
            <a:spAutoFit/>
          </a:bodyPr>
          <a:lstStyle/>
          <a:p>
            <a:r>
              <a:rPr lang="nl-NL" sz="1500" dirty="0" smtClean="0">
                <a:solidFill>
                  <a:schemeClr val="tx1"/>
                </a:solidFill>
              </a:rPr>
              <a:t>Fig. 13.3</a:t>
            </a:r>
            <a:endParaRPr lang="nl-NL" sz="1500" dirty="0">
              <a:solidFill>
                <a:schemeClr val="tx1"/>
              </a:solidFill>
            </a:endParaRPr>
          </a:p>
        </p:txBody>
      </p:sp>
    </p:spTree>
    <p:extLst>
      <p:ext uri="{BB962C8B-B14F-4D97-AF65-F5344CB8AC3E}">
        <p14:creationId xmlns:p14="http://schemas.microsoft.com/office/powerpoint/2010/main" val="4369594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nl-NL" b="1" dirty="0" smtClean="0">
                <a:solidFill>
                  <a:srgbClr val="FF6600"/>
                </a:solidFill>
                <a:latin typeface="Calibri" pitchFamily="34" charset="0"/>
              </a:rPr>
              <a:t>Opdracht 1</a:t>
            </a:r>
            <a:endParaRPr lang="nl-NL" b="1" dirty="0">
              <a:solidFill>
                <a:srgbClr val="FF6600"/>
              </a:solidFill>
              <a:latin typeface="Calibri" pitchFamily="34" charset="0"/>
            </a:endParaRPr>
          </a:p>
        </p:txBody>
      </p:sp>
      <p:sp>
        <p:nvSpPr>
          <p:cNvPr id="119811" name="Rectangle 3"/>
          <p:cNvSpPr>
            <a:spLocks noGrp="1" noChangeArrowheads="1"/>
          </p:cNvSpPr>
          <p:nvPr>
            <p:ph type="body" idx="1"/>
          </p:nvPr>
        </p:nvSpPr>
        <p:spPr/>
        <p:txBody>
          <a:bodyPr/>
          <a:lstStyle/>
          <a:p>
            <a:pPr>
              <a:buFontTx/>
              <a:buNone/>
            </a:pPr>
            <a:r>
              <a:rPr lang="en-US" sz="3600">
                <a:latin typeface="Calibri" pitchFamily="34" charset="0"/>
              </a:rPr>
              <a:t>An intron is a section of</a:t>
            </a:r>
            <a:r>
              <a:rPr lang="en-US" sz="2800">
                <a:latin typeface="Calibri" pitchFamily="34" charset="0"/>
              </a:rPr>
              <a:t> … </a:t>
            </a:r>
          </a:p>
          <a:p>
            <a:pPr>
              <a:buFontTx/>
              <a:buNone/>
            </a:pPr>
            <a:endParaRPr lang="en-US" sz="2800">
              <a:latin typeface="Calibri" pitchFamily="34" charset="0"/>
            </a:endParaRPr>
          </a:p>
          <a:p>
            <a:pPr>
              <a:buFontTx/>
              <a:buNone/>
            </a:pPr>
            <a:r>
              <a:rPr lang="en-US" sz="2800">
                <a:latin typeface="Calibri" pitchFamily="34" charset="0"/>
              </a:rPr>
              <a:t>A) protein that is clipped out post-translationally.  </a:t>
            </a:r>
          </a:p>
          <a:p>
            <a:pPr>
              <a:buFontTx/>
              <a:buNone/>
            </a:pPr>
            <a:r>
              <a:rPr lang="en-US" sz="2800">
                <a:latin typeface="Calibri" pitchFamily="34" charset="0"/>
              </a:rPr>
              <a:t>B) RNA that is removed during RNA processing.  </a:t>
            </a:r>
          </a:p>
          <a:p>
            <a:pPr>
              <a:buFontTx/>
              <a:buNone/>
            </a:pPr>
            <a:r>
              <a:rPr lang="en-US" sz="2800">
                <a:latin typeface="Calibri" pitchFamily="34" charset="0"/>
              </a:rPr>
              <a:t>C) DNA that is removed during DNA processing.  </a:t>
            </a:r>
          </a:p>
          <a:p>
            <a:pPr>
              <a:buFontTx/>
              <a:buNone/>
            </a:pPr>
            <a:r>
              <a:rPr lang="en-US" sz="2800">
                <a:latin typeface="Calibri" pitchFamily="34" charset="0"/>
              </a:rPr>
              <a:t>D) transfer RNA that binds to the anticodon.  </a:t>
            </a:r>
          </a:p>
          <a:p>
            <a:pPr>
              <a:buFontTx/>
              <a:buNone/>
            </a:pPr>
            <a:r>
              <a:rPr lang="en-US" sz="2800">
                <a:latin typeface="Calibri" pitchFamily="34" charset="0"/>
              </a:rPr>
              <a:t>E) carbohydrate that serves as a signal for RNA transport.  </a:t>
            </a:r>
            <a:endParaRPr lang="nl-NL" sz="2800">
              <a:latin typeface="Calibri" pitchFamily="34" charset="0"/>
            </a:endParaRPr>
          </a:p>
        </p:txBody>
      </p:sp>
    </p:spTree>
    <p:extLst>
      <p:ext uri="{BB962C8B-B14F-4D97-AF65-F5344CB8AC3E}">
        <p14:creationId xmlns:p14="http://schemas.microsoft.com/office/powerpoint/2010/main" val="32040283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nl-NL" b="1" dirty="0" smtClean="0">
                <a:solidFill>
                  <a:srgbClr val="FF6600"/>
                </a:solidFill>
                <a:latin typeface="Calibri" pitchFamily="34" charset="0"/>
              </a:rPr>
              <a:t>Opdracht 1</a:t>
            </a:r>
            <a:endParaRPr lang="nl-NL" b="1" dirty="0">
              <a:solidFill>
                <a:srgbClr val="FF6600"/>
              </a:solidFill>
              <a:latin typeface="Calibri" pitchFamily="34" charset="0"/>
            </a:endParaRPr>
          </a:p>
        </p:txBody>
      </p:sp>
      <p:sp>
        <p:nvSpPr>
          <p:cNvPr id="119811" name="Rectangle 3"/>
          <p:cNvSpPr>
            <a:spLocks noGrp="1" noChangeArrowheads="1"/>
          </p:cNvSpPr>
          <p:nvPr>
            <p:ph type="body" idx="1"/>
          </p:nvPr>
        </p:nvSpPr>
        <p:spPr/>
        <p:txBody>
          <a:bodyPr/>
          <a:lstStyle/>
          <a:p>
            <a:pPr>
              <a:buFontTx/>
              <a:buNone/>
            </a:pPr>
            <a:r>
              <a:rPr lang="en-US" sz="3600" dirty="0">
                <a:latin typeface="Calibri" pitchFamily="34" charset="0"/>
              </a:rPr>
              <a:t>An intron is a section of</a:t>
            </a:r>
            <a:r>
              <a:rPr lang="en-US" sz="2800" dirty="0">
                <a:latin typeface="Calibri" pitchFamily="34" charset="0"/>
              </a:rPr>
              <a:t> … </a:t>
            </a:r>
          </a:p>
          <a:p>
            <a:pPr>
              <a:buFontTx/>
              <a:buNone/>
            </a:pPr>
            <a:endParaRPr lang="en-US" sz="2800" dirty="0">
              <a:latin typeface="Calibri" pitchFamily="34" charset="0"/>
            </a:endParaRPr>
          </a:p>
          <a:p>
            <a:pPr>
              <a:buFontTx/>
              <a:buNone/>
            </a:pPr>
            <a:r>
              <a:rPr lang="en-US" sz="2800" dirty="0">
                <a:latin typeface="Calibri" pitchFamily="34" charset="0"/>
              </a:rPr>
              <a:t>A) protein that is clipped out post-translationally.  </a:t>
            </a:r>
          </a:p>
          <a:p>
            <a:pPr>
              <a:buFontTx/>
              <a:buNone/>
            </a:pPr>
            <a:r>
              <a:rPr lang="en-US" sz="2800" dirty="0">
                <a:solidFill>
                  <a:srgbClr val="0033CC"/>
                </a:solidFill>
                <a:latin typeface="Calibri" pitchFamily="34" charset="0"/>
              </a:rPr>
              <a:t>B) RNA that is removed during RNA processing.  </a:t>
            </a:r>
          </a:p>
          <a:p>
            <a:pPr>
              <a:buFontTx/>
              <a:buNone/>
            </a:pPr>
            <a:r>
              <a:rPr lang="en-US" sz="2800" dirty="0">
                <a:latin typeface="Calibri" pitchFamily="34" charset="0"/>
              </a:rPr>
              <a:t>C) DNA that is removed during DNA processing.  </a:t>
            </a:r>
          </a:p>
          <a:p>
            <a:pPr>
              <a:buFontTx/>
              <a:buNone/>
            </a:pPr>
            <a:r>
              <a:rPr lang="en-US" sz="2800" dirty="0">
                <a:latin typeface="Calibri" pitchFamily="34" charset="0"/>
              </a:rPr>
              <a:t>D) transfer RNA that binds to the anticodon.  </a:t>
            </a:r>
          </a:p>
          <a:p>
            <a:pPr>
              <a:buFontTx/>
              <a:buNone/>
            </a:pPr>
            <a:r>
              <a:rPr lang="en-US" sz="2800" dirty="0">
                <a:latin typeface="Calibri" pitchFamily="34" charset="0"/>
              </a:rPr>
              <a:t>E) carbohydrate that serves as a signal for RNA transport.  </a:t>
            </a:r>
            <a:endParaRPr lang="nl-NL" sz="2800" dirty="0">
              <a:latin typeface="Calibri" pitchFamily="34" charset="0"/>
            </a:endParaRPr>
          </a:p>
        </p:txBody>
      </p:sp>
    </p:spTree>
    <p:extLst>
      <p:ext uri="{BB962C8B-B14F-4D97-AF65-F5344CB8AC3E}">
        <p14:creationId xmlns:p14="http://schemas.microsoft.com/office/powerpoint/2010/main" val="4569685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nl-NL" b="1" dirty="0" smtClean="0">
                <a:solidFill>
                  <a:srgbClr val="FF6600"/>
                </a:solidFill>
                <a:latin typeface="Calibri" pitchFamily="34" charset="0"/>
              </a:rPr>
              <a:t>Opdracht 2</a:t>
            </a:r>
            <a:endParaRPr lang="nl-NL" b="1" dirty="0">
              <a:solidFill>
                <a:srgbClr val="FF6600"/>
              </a:solidFill>
              <a:latin typeface="Calibri" pitchFamily="34" charset="0"/>
            </a:endParaRPr>
          </a:p>
        </p:txBody>
      </p:sp>
      <p:sp>
        <p:nvSpPr>
          <p:cNvPr id="120835" name="Rectangle 3"/>
          <p:cNvSpPr>
            <a:spLocks noGrp="1" noChangeArrowheads="1"/>
          </p:cNvSpPr>
          <p:nvPr>
            <p:ph type="body" idx="1"/>
          </p:nvPr>
        </p:nvSpPr>
        <p:spPr/>
        <p:txBody>
          <a:bodyPr/>
          <a:lstStyle/>
          <a:p>
            <a:pPr marL="0" indent="0">
              <a:lnSpc>
                <a:spcPct val="90000"/>
              </a:lnSpc>
              <a:buFontTx/>
              <a:buNone/>
            </a:pPr>
            <a:r>
              <a:rPr lang="en-US" sz="3600">
                <a:latin typeface="Calibri" pitchFamily="34" charset="0"/>
              </a:rPr>
              <a:t>What is the initiator triplet in both prokaryotes and eukaryotes? What amino acid is recruited by this triplet?</a:t>
            </a:r>
            <a:r>
              <a:rPr lang="en-US" sz="2800">
                <a:latin typeface="Calibri" pitchFamily="34" charset="0"/>
              </a:rPr>
              <a:t>  </a:t>
            </a:r>
          </a:p>
          <a:p>
            <a:pPr marL="0" indent="0">
              <a:lnSpc>
                <a:spcPct val="90000"/>
              </a:lnSpc>
              <a:buFontTx/>
              <a:buNone/>
            </a:pPr>
            <a:r>
              <a:rPr lang="en-US" sz="2800">
                <a:latin typeface="Calibri" pitchFamily="34" charset="0"/>
              </a:rPr>
              <a:t> </a:t>
            </a:r>
          </a:p>
          <a:p>
            <a:pPr marL="0" indent="0">
              <a:lnSpc>
                <a:spcPct val="90000"/>
              </a:lnSpc>
              <a:buFontTx/>
              <a:buNone/>
            </a:pPr>
            <a:r>
              <a:rPr lang="en-US" sz="2800">
                <a:latin typeface="Calibri" pitchFamily="34" charset="0"/>
              </a:rPr>
              <a:t>A) UAA, no amino acid called in  </a:t>
            </a:r>
          </a:p>
          <a:p>
            <a:pPr marL="0" indent="0">
              <a:lnSpc>
                <a:spcPct val="90000"/>
              </a:lnSpc>
              <a:buFontTx/>
              <a:buNone/>
            </a:pPr>
            <a:r>
              <a:rPr lang="en-US" sz="2800">
                <a:latin typeface="Calibri" pitchFamily="34" charset="0"/>
              </a:rPr>
              <a:t>B) UAA or UGA, arginine  </a:t>
            </a:r>
          </a:p>
          <a:p>
            <a:pPr marL="0" indent="0">
              <a:lnSpc>
                <a:spcPct val="90000"/>
              </a:lnSpc>
              <a:buFontTx/>
              <a:buNone/>
            </a:pPr>
            <a:r>
              <a:rPr lang="en-US" sz="2800">
                <a:latin typeface="Calibri" pitchFamily="34" charset="0"/>
              </a:rPr>
              <a:t>C) AUG, arginine  </a:t>
            </a:r>
          </a:p>
          <a:p>
            <a:pPr marL="0" indent="0">
              <a:lnSpc>
                <a:spcPct val="90000"/>
              </a:lnSpc>
              <a:buFontTx/>
              <a:buNone/>
            </a:pPr>
            <a:r>
              <a:rPr lang="en-US" sz="2800">
                <a:latin typeface="Calibri" pitchFamily="34" charset="0"/>
              </a:rPr>
              <a:t>D) AUG, methionine  </a:t>
            </a:r>
          </a:p>
          <a:p>
            <a:pPr marL="0" indent="0">
              <a:lnSpc>
                <a:spcPct val="90000"/>
              </a:lnSpc>
              <a:buFontTx/>
              <a:buNone/>
            </a:pPr>
            <a:r>
              <a:rPr lang="en-US" sz="2800">
                <a:latin typeface="Calibri" pitchFamily="34" charset="0"/>
              </a:rPr>
              <a:t>E) UAA, methionine </a:t>
            </a:r>
            <a:endParaRPr lang="nl-NL" sz="2800">
              <a:latin typeface="Calibri" pitchFamily="34" charset="0"/>
            </a:endParaRPr>
          </a:p>
        </p:txBody>
      </p:sp>
    </p:spTree>
    <p:extLst>
      <p:ext uri="{BB962C8B-B14F-4D97-AF65-F5344CB8AC3E}">
        <p14:creationId xmlns:p14="http://schemas.microsoft.com/office/powerpoint/2010/main" val="18019947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nl-NL" b="1" dirty="0" smtClean="0">
                <a:solidFill>
                  <a:srgbClr val="FF6600"/>
                </a:solidFill>
                <a:latin typeface="Calibri" pitchFamily="34" charset="0"/>
              </a:rPr>
              <a:t>Opdracht 2</a:t>
            </a:r>
            <a:endParaRPr lang="nl-NL" b="1" dirty="0">
              <a:solidFill>
                <a:srgbClr val="FF6600"/>
              </a:solidFill>
              <a:latin typeface="Calibri" pitchFamily="34" charset="0"/>
            </a:endParaRPr>
          </a:p>
        </p:txBody>
      </p:sp>
      <p:sp>
        <p:nvSpPr>
          <p:cNvPr id="120835" name="Rectangle 3"/>
          <p:cNvSpPr>
            <a:spLocks noGrp="1" noChangeArrowheads="1"/>
          </p:cNvSpPr>
          <p:nvPr>
            <p:ph type="body" idx="1"/>
          </p:nvPr>
        </p:nvSpPr>
        <p:spPr/>
        <p:txBody>
          <a:bodyPr/>
          <a:lstStyle/>
          <a:p>
            <a:pPr marL="0" indent="0">
              <a:lnSpc>
                <a:spcPct val="90000"/>
              </a:lnSpc>
              <a:buFontTx/>
              <a:buNone/>
            </a:pPr>
            <a:r>
              <a:rPr lang="en-US" sz="3600" dirty="0">
                <a:latin typeface="Calibri" pitchFamily="34" charset="0"/>
              </a:rPr>
              <a:t>What is the initiator triplet in both prokaryotes and eukaryotes? What amino acid is recruited by this triplet?</a:t>
            </a:r>
            <a:r>
              <a:rPr lang="en-US" sz="2800" dirty="0">
                <a:latin typeface="Calibri" pitchFamily="34" charset="0"/>
              </a:rPr>
              <a:t>  </a:t>
            </a:r>
          </a:p>
          <a:p>
            <a:pPr marL="0" indent="0">
              <a:lnSpc>
                <a:spcPct val="90000"/>
              </a:lnSpc>
              <a:buFontTx/>
              <a:buNone/>
            </a:pPr>
            <a:r>
              <a:rPr lang="en-US" sz="2800" dirty="0">
                <a:latin typeface="Calibri" pitchFamily="34" charset="0"/>
              </a:rPr>
              <a:t> </a:t>
            </a:r>
          </a:p>
          <a:p>
            <a:pPr marL="0" indent="0">
              <a:lnSpc>
                <a:spcPct val="90000"/>
              </a:lnSpc>
              <a:buFontTx/>
              <a:buNone/>
            </a:pPr>
            <a:r>
              <a:rPr lang="en-US" sz="2800" dirty="0">
                <a:latin typeface="Calibri" pitchFamily="34" charset="0"/>
              </a:rPr>
              <a:t>A) UAA, no amino acid called in  </a:t>
            </a:r>
          </a:p>
          <a:p>
            <a:pPr marL="0" indent="0">
              <a:lnSpc>
                <a:spcPct val="90000"/>
              </a:lnSpc>
              <a:buFontTx/>
              <a:buNone/>
            </a:pPr>
            <a:r>
              <a:rPr lang="en-US" sz="2800" dirty="0">
                <a:latin typeface="Calibri" pitchFamily="34" charset="0"/>
              </a:rPr>
              <a:t>B) UAA or UGA, arginine  </a:t>
            </a:r>
          </a:p>
          <a:p>
            <a:pPr marL="0" indent="0">
              <a:lnSpc>
                <a:spcPct val="90000"/>
              </a:lnSpc>
              <a:buFontTx/>
              <a:buNone/>
            </a:pPr>
            <a:r>
              <a:rPr lang="en-US" sz="2800" dirty="0">
                <a:latin typeface="Calibri" pitchFamily="34" charset="0"/>
              </a:rPr>
              <a:t>C) AUG, arginine  </a:t>
            </a:r>
          </a:p>
          <a:p>
            <a:pPr marL="0" indent="0">
              <a:lnSpc>
                <a:spcPct val="90000"/>
              </a:lnSpc>
              <a:buFontTx/>
              <a:buNone/>
            </a:pPr>
            <a:r>
              <a:rPr lang="en-US" sz="2800" dirty="0">
                <a:solidFill>
                  <a:srgbClr val="0033CC"/>
                </a:solidFill>
                <a:latin typeface="Calibri" pitchFamily="34" charset="0"/>
              </a:rPr>
              <a:t>D) AUG, methionine  </a:t>
            </a:r>
          </a:p>
          <a:p>
            <a:pPr marL="0" indent="0">
              <a:lnSpc>
                <a:spcPct val="90000"/>
              </a:lnSpc>
              <a:buFontTx/>
              <a:buNone/>
            </a:pPr>
            <a:r>
              <a:rPr lang="en-US" sz="2800" dirty="0">
                <a:latin typeface="Calibri" pitchFamily="34" charset="0"/>
              </a:rPr>
              <a:t>E) UAA, methionine </a:t>
            </a:r>
            <a:endParaRPr lang="nl-NL" sz="2800" dirty="0">
              <a:latin typeface="Calibri" pitchFamily="34" charset="0"/>
            </a:endParaRPr>
          </a:p>
        </p:txBody>
      </p:sp>
    </p:spTree>
    <p:extLst>
      <p:ext uri="{BB962C8B-B14F-4D97-AF65-F5344CB8AC3E}">
        <p14:creationId xmlns:p14="http://schemas.microsoft.com/office/powerpoint/2010/main" val="32707223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nl-NL" b="1" dirty="0" smtClean="0">
                <a:solidFill>
                  <a:srgbClr val="FF6600"/>
                </a:solidFill>
                <a:latin typeface="Calibri" pitchFamily="34" charset="0"/>
              </a:rPr>
              <a:t>Opdracht 3</a:t>
            </a:r>
            <a:endParaRPr lang="nl-NL" b="1" dirty="0">
              <a:solidFill>
                <a:srgbClr val="FF6600"/>
              </a:solidFill>
              <a:latin typeface="Calibri" pitchFamily="34" charset="0"/>
            </a:endParaRPr>
          </a:p>
        </p:txBody>
      </p:sp>
      <p:sp>
        <p:nvSpPr>
          <p:cNvPr id="121859" name="Rectangle 3"/>
          <p:cNvSpPr>
            <a:spLocks noGrp="1" noChangeArrowheads="1"/>
          </p:cNvSpPr>
          <p:nvPr>
            <p:ph type="body" idx="1"/>
          </p:nvPr>
        </p:nvSpPr>
        <p:spPr/>
        <p:txBody>
          <a:bodyPr/>
          <a:lstStyle/>
          <a:p>
            <a:pPr marL="0" indent="0">
              <a:lnSpc>
                <a:spcPct val="90000"/>
              </a:lnSpc>
              <a:buFontTx/>
              <a:buNone/>
            </a:pPr>
            <a:r>
              <a:rPr lang="en-US" sz="3600">
                <a:latin typeface="Calibri" pitchFamily="34" charset="0"/>
              </a:rPr>
              <a:t>Select three posttranscriptional modifications often seen in the maturation of mRNA in eukaryotes.</a:t>
            </a:r>
          </a:p>
          <a:p>
            <a:pPr marL="0" indent="0">
              <a:lnSpc>
                <a:spcPct val="90000"/>
              </a:lnSpc>
              <a:buFontTx/>
              <a:buNone/>
            </a:pPr>
            <a:r>
              <a:rPr lang="en-US" sz="2800">
                <a:latin typeface="Calibri" pitchFamily="34" charset="0"/>
              </a:rPr>
              <a:t>  </a:t>
            </a:r>
          </a:p>
          <a:p>
            <a:pPr marL="0" indent="0">
              <a:lnSpc>
                <a:spcPct val="90000"/>
              </a:lnSpc>
              <a:buFontTx/>
              <a:buNone/>
            </a:pPr>
            <a:r>
              <a:rPr lang="en-US" sz="2800">
                <a:latin typeface="Calibri" pitchFamily="34" charset="0"/>
              </a:rPr>
              <a:t>A) 5'-capping, 3'-poly(A) tail addition, splicing  </a:t>
            </a:r>
          </a:p>
          <a:p>
            <a:pPr marL="0" indent="0">
              <a:lnSpc>
                <a:spcPct val="90000"/>
              </a:lnSpc>
              <a:buFontTx/>
              <a:buNone/>
            </a:pPr>
            <a:r>
              <a:rPr lang="en-US" sz="2800">
                <a:latin typeface="Calibri" pitchFamily="34" charset="0"/>
              </a:rPr>
              <a:t>B) 3'-capping, 5'-poly(A) tail addition, splicing  </a:t>
            </a:r>
          </a:p>
          <a:p>
            <a:pPr marL="0" indent="0">
              <a:lnSpc>
                <a:spcPct val="90000"/>
              </a:lnSpc>
              <a:buFontTx/>
              <a:buNone/>
            </a:pPr>
            <a:r>
              <a:rPr lang="en-US" sz="2800">
                <a:latin typeface="Calibri" pitchFamily="34" charset="0"/>
              </a:rPr>
              <a:t>C) removal of exons, insertion of introns, capping  </a:t>
            </a:r>
          </a:p>
          <a:p>
            <a:pPr marL="0" indent="0">
              <a:lnSpc>
                <a:spcPct val="90000"/>
              </a:lnSpc>
              <a:buFontTx/>
              <a:buNone/>
            </a:pPr>
            <a:r>
              <a:rPr lang="en-US" sz="2800">
                <a:latin typeface="Calibri" pitchFamily="34" charset="0"/>
              </a:rPr>
              <a:t>D) 5'-poly(A) tail addition, insertion of introns, capping  </a:t>
            </a:r>
          </a:p>
          <a:p>
            <a:pPr marL="0" indent="0">
              <a:lnSpc>
                <a:spcPct val="90000"/>
              </a:lnSpc>
              <a:buFontTx/>
              <a:buNone/>
            </a:pPr>
            <a:r>
              <a:rPr lang="en-US" sz="2800">
                <a:latin typeface="Calibri" pitchFamily="34" charset="0"/>
              </a:rPr>
              <a:t>E) heteroduplex formation, base modification, capping </a:t>
            </a:r>
            <a:endParaRPr lang="nl-NL" sz="2800">
              <a:latin typeface="Calibri" pitchFamily="34" charset="0"/>
            </a:endParaRPr>
          </a:p>
        </p:txBody>
      </p:sp>
    </p:spTree>
    <p:extLst>
      <p:ext uri="{BB962C8B-B14F-4D97-AF65-F5344CB8AC3E}">
        <p14:creationId xmlns:p14="http://schemas.microsoft.com/office/powerpoint/2010/main" val="35248459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nl-NL" b="1" dirty="0" smtClean="0">
                <a:solidFill>
                  <a:srgbClr val="FF6600"/>
                </a:solidFill>
                <a:latin typeface="Calibri" pitchFamily="34" charset="0"/>
              </a:rPr>
              <a:t>Opdracht 3</a:t>
            </a:r>
            <a:endParaRPr lang="nl-NL" b="1" dirty="0">
              <a:solidFill>
                <a:srgbClr val="FF6600"/>
              </a:solidFill>
              <a:latin typeface="Calibri" pitchFamily="34" charset="0"/>
            </a:endParaRPr>
          </a:p>
        </p:txBody>
      </p:sp>
      <p:sp>
        <p:nvSpPr>
          <p:cNvPr id="121859" name="Rectangle 3"/>
          <p:cNvSpPr>
            <a:spLocks noGrp="1" noChangeArrowheads="1"/>
          </p:cNvSpPr>
          <p:nvPr>
            <p:ph type="body" idx="1"/>
          </p:nvPr>
        </p:nvSpPr>
        <p:spPr/>
        <p:txBody>
          <a:bodyPr/>
          <a:lstStyle/>
          <a:p>
            <a:pPr marL="0" indent="0">
              <a:lnSpc>
                <a:spcPct val="90000"/>
              </a:lnSpc>
              <a:buFontTx/>
              <a:buNone/>
            </a:pPr>
            <a:r>
              <a:rPr lang="en-US" sz="3600" dirty="0">
                <a:latin typeface="Calibri" pitchFamily="34" charset="0"/>
              </a:rPr>
              <a:t>Select three posttranscriptional modifications often seen in the maturation of mRNA in eukaryotes.</a:t>
            </a:r>
          </a:p>
          <a:p>
            <a:pPr marL="0" indent="0">
              <a:lnSpc>
                <a:spcPct val="90000"/>
              </a:lnSpc>
              <a:buFontTx/>
              <a:buNone/>
            </a:pPr>
            <a:r>
              <a:rPr lang="en-US" sz="2800" dirty="0">
                <a:latin typeface="Calibri" pitchFamily="34" charset="0"/>
              </a:rPr>
              <a:t>  </a:t>
            </a:r>
          </a:p>
          <a:p>
            <a:pPr marL="0" indent="0">
              <a:lnSpc>
                <a:spcPct val="90000"/>
              </a:lnSpc>
              <a:buFontTx/>
              <a:buNone/>
            </a:pPr>
            <a:r>
              <a:rPr lang="en-US" sz="2800" dirty="0">
                <a:solidFill>
                  <a:srgbClr val="0033CC"/>
                </a:solidFill>
                <a:latin typeface="Calibri" pitchFamily="34" charset="0"/>
              </a:rPr>
              <a:t>A) 5'-capping, 3'-poly(A) tail addition, splicing  </a:t>
            </a:r>
          </a:p>
          <a:p>
            <a:pPr marL="0" indent="0">
              <a:lnSpc>
                <a:spcPct val="90000"/>
              </a:lnSpc>
              <a:buFontTx/>
              <a:buNone/>
            </a:pPr>
            <a:r>
              <a:rPr lang="en-US" sz="2800" dirty="0">
                <a:latin typeface="Calibri" pitchFamily="34" charset="0"/>
              </a:rPr>
              <a:t>B) 3'-capping, 5'-poly(A) tail addition, splicing  </a:t>
            </a:r>
          </a:p>
          <a:p>
            <a:pPr marL="0" indent="0">
              <a:lnSpc>
                <a:spcPct val="90000"/>
              </a:lnSpc>
              <a:buFontTx/>
              <a:buNone/>
            </a:pPr>
            <a:r>
              <a:rPr lang="en-US" sz="2800" dirty="0">
                <a:latin typeface="Calibri" pitchFamily="34" charset="0"/>
              </a:rPr>
              <a:t>C) removal of exons, insertion of introns, capping  </a:t>
            </a:r>
          </a:p>
          <a:p>
            <a:pPr marL="0" indent="0">
              <a:lnSpc>
                <a:spcPct val="90000"/>
              </a:lnSpc>
              <a:buFontTx/>
              <a:buNone/>
            </a:pPr>
            <a:r>
              <a:rPr lang="en-US" sz="2800" dirty="0">
                <a:latin typeface="Calibri" pitchFamily="34" charset="0"/>
              </a:rPr>
              <a:t>D) 5'-poly(A) tail addition, insertion of introns, capping  </a:t>
            </a:r>
          </a:p>
          <a:p>
            <a:pPr marL="0" indent="0">
              <a:lnSpc>
                <a:spcPct val="90000"/>
              </a:lnSpc>
              <a:buFontTx/>
              <a:buNone/>
            </a:pPr>
            <a:r>
              <a:rPr lang="en-US" sz="2800" dirty="0">
                <a:latin typeface="Calibri" pitchFamily="34" charset="0"/>
              </a:rPr>
              <a:t>E) </a:t>
            </a:r>
            <a:r>
              <a:rPr lang="en-US" sz="2800" dirty="0" err="1">
                <a:latin typeface="Calibri" pitchFamily="34" charset="0"/>
              </a:rPr>
              <a:t>heteroduplex</a:t>
            </a:r>
            <a:r>
              <a:rPr lang="en-US" sz="2800" dirty="0">
                <a:latin typeface="Calibri" pitchFamily="34" charset="0"/>
              </a:rPr>
              <a:t> formation, base modification, capping </a:t>
            </a:r>
            <a:endParaRPr lang="nl-NL" sz="2800" dirty="0">
              <a:latin typeface="Calibri" pitchFamily="34" charset="0"/>
            </a:endParaRPr>
          </a:p>
        </p:txBody>
      </p:sp>
    </p:spTree>
    <p:extLst>
      <p:ext uri="{BB962C8B-B14F-4D97-AF65-F5344CB8AC3E}">
        <p14:creationId xmlns:p14="http://schemas.microsoft.com/office/powerpoint/2010/main" val="3941732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p:cNvSpPr>
            <a:spLocks noGrp="1" noChangeArrowheads="1"/>
          </p:cNvSpPr>
          <p:nvPr>
            <p:ph type="body" idx="1"/>
          </p:nvPr>
        </p:nvSpPr>
        <p:spPr>
          <a:xfrm>
            <a:off x="468312" y="836613"/>
            <a:ext cx="8496175" cy="5113337"/>
          </a:xfrm>
        </p:spPr>
        <p:txBody>
          <a:bodyPr/>
          <a:lstStyle/>
          <a:p>
            <a:pPr>
              <a:lnSpc>
                <a:spcPct val="90000"/>
              </a:lnSpc>
              <a:buFontTx/>
              <a:buNone/>
            </a:pPr>
            <a:r>
              <a:rPr lang="en-US" b="1" dirty="0" err="1" smtClean="0">
                <a:solidFill>
                  <a:srgbClr val="FF6600"/>
                </a:solidFill>
                <a:latin typeface="Calibri" pitchFamily="34" charset="0"/>
              </a:rPr>
              <a:t>Opdracht</a:t>
            </a:r>
            <a:r>
              <a:rPr lang="en-US" b="1" dirty="0" smtClean="0">
                <a:solidFill>
                  <a:srgbClr val="FF6600"/>
                </a:solidFill>
                <a:latin typeface="Calibri" pitchFamily="34" charset="0"/>
              </a:rPr>
              <a:t> 4</a:t>
            </a:r>
            <a:endParaRPr lang="en-US" dirty="0">
              <a:solidFill>
                <a:srgbClr val="FF6600"/>
              </a:solidFill>
              <a:latin typeface="Calibri" pitchFamily="34" charset="0"/>
            </a:endParaRPr>
          </a:p>
          <a:p>
            <a:pPr>
              <a:lnSpc>
                <a:spcPct val="90000"/>
              </a:lnSpc>
              <a:buFontTx/>
              <a:buNone/>
            </a:pPr>
            <a:r>
              <a:rPr lang="en-US" dirty="0" smtClean="0">
                <a:latin typeface="Calibri" pitchFamily="34" charset="0"/>
              </a:rPr>
              <a:t>Wat </a:t>
            </a:r>
            <a:r>
              <a:rPr lang="en-US" dirty="0">
                <a:latin typeface="Calibri" pitchFamily="34" charset="0"/>
              </a:rPr>
              <a:t>is </a:t>
            </a:r>
            <a:r>
              <a:rPr lang="en-US" dirty="0" err="1" smtClean="0">
                <a:latin typeface="Calibri" pitchFamily="34" charset="0"/>
              </a:rPr>
              <a:t>polycistronisch</a:t>
            </a:r>
            <a:r>
              <a:rPr lang="en-US" dirty="0" smtClean="0">
                <a:latin typeface="Calibri" pitchFamily="34" charset="0"/>
              </a:rPr>
              <a:t> </a:t>
            </a:r>
            <a:r>
              <a:rPr lang="en-US" dirty="0">
                <a:latin typeface="Calibri" pitchFamily="34" charset="0"/>
              </a:rPr>
              <a:t>mRNA? </a:t>
            </a:r>
          </a:p>
          <a:p>
            <a:pPr>
              <a:lnSpc>
                <a:spcPct val="90000"/>
              </a:lnSpc>
              <a:buFontTx/>
              <a:buNone/>
            </a:pPr>
            <a:endParaRPr lang="en-US" b="1" dirty="0">
              <a:latin typeface="Calibri" pitchFamily="34" charset="0"/>
            </a:endParaRPr>
          </a:p>
          <a:p>
            <a:pPr>
              <a:lnSpc>
                <a:spcPct val="90000"/>
              </a:lnSpc>
              <a:buFontTx/>
              <a:buNone/>
            </a:pPr>
            <a:r>
              <a:rPr lang="en-US" b="1" dirty="0" err="1" smtClean="0">
                <a:solidFill>
                  <a:srgbClr val="FF6600"/>
                </a:solidFill>
                <a:latin typeface="Calibri" pitchFamily="34" charset="0"/>
              </a:rPr>
              <a:t>Opdracht</a:t>
            </a:r>
            <a:r>
              <a:rPr lang="en-US" b="1" dirty="0" smtClean="0">
                <a:solidFill>
                  <a:srgbClr val="FF6600"/>
                </a:solidFill>
                <a:latin typeface="Calibri" pitchFamily="34" charset="0"/>
              </a:rPr>
              <a:t> 5</a:t>
            </a:r>
            <a:endParaRPr lang="en-US" dirty="0">
              <a:solidFill>
                <a:srgbClr val="FF6600"/>
              </a:solidFill>
              <a:latin typeface="Calibri" pitchFamily="34" charset="0"/>
            </a:endParaRPr>
          </a:p>
          <a:p>
            <a:pPr>
              <a:lnSpc>
                <a:spcPct val="90000"/>
              </a:lnSpc>
              <a:buFontTx/>
              <a:buNone/>
            </a:pPr>
            <a:r>
              <a:rPr lang="en-US" dirty="0" err="1" smtClean="0">
                <a:latin typeface="Calibri" pitchFamily="34" charset="0"/>
              </a:rPr>
              <a:t>Beschrijf</a:t>
            </a:r>
            <a:r>
              <a:rPr lang="en-US" dirty="0" smtClean="0">
                <a:latin typeface="Calibri" pitchFamily="34" charset="0"/>
              </a:rPr>
              <a:t> wat de </a:t>
            </a:r>
            <a:r>
              <a:rPr lang="en-US" dirty="0" err="1" smtClean="0">
                <a:latin typeface="Calibri" pitchFamily="34" charset="0"/>
              </a:rPr>
              <a:t>functie</a:t>
            </a:r>
            <a:r>
              <a:rPr lang="en-US" dirty="0" smtClean="0">
                <a:latin typeface="Calibri" pitchFamily="34" charset="0"/>
              </a:rPr>
              <a:t> is van </a:t>
            </a:r>
          </a:p>
          <a:p>
            <a:pPr>
              <a:lnSpc>
                <a:spcPct val="90000"/>
              </a:lnSpc>
              <a:buFontTx/>
              <a:buNone/>
            </a:pPr>
            <a:r>
              <a:rPr lang="en-US" dirty="0" smtClean="0">
                <a:latin typeface="Calibri" pitchFamily="34" charset="0"/>
              </a:rPr>
              <a:t>N-</a:t>
            </a:r>
            <a:r>
              <a:rPr lang="en-US" dirty="0" err="1" smtClean="0">
                <a:latin typeface="Calibri" pitchFamily="34" charset="0"/>
              </a:rPr>
              <a:t>formylmethionine</a:t>
            </a:r>
            <a:r>
              <a:rPr lang="en-US" dirty="0" smtClean="0">
                <a:latin typeface="Calibri" pitchFamily="34" charset="0"/>
              </a:rPr>
              <a:t> </a:t>
            </a:r>
            <a:r>
              <a:rPr lang="en-US" dirty="0">
                <a:latin typeface="Calibri" pitchFamily="34" charset="0"/>
              </a:rPr>
              <a:t>in </a:t>
            </a:r>
            <a:r>
              <a:rPr lang="en-US" dirty="0" err="1" smtClean="0">
                <a:latin typeface="Calibri" pitchFamily="34" charset="0"/>
              </a:rPr>
              <a:t>prokaryoten</a:t>
            </a:r>
            <a:r>
              <a:rPr lang="en-US" dirty="0" smtClean="0">
                <a:latin typeface="Calibri" pitchFamily="34" charset="0"/>
              </a:rPr>
              <a:t>. </a:t>
            </a:r>
            <a:endParaRPr lang="en-US" dirty="0">
              <a:latin typeface="Calibri" pitchFamily="34" charset="0"/>
            </a:endParaRPr>
          </a:p>
          <a:p>
            <a:pPr>
              <a:lnSpc>
                <a:spcPct val="90000"/>
              </a:lnSpc>
              <a:buFontTx/>
              <a:buNone/>
            </a:pPr>
            <a:endParaRPr lang="en-US" dirty="0">
              <a:latin typeface="Calibri" pitchFamily="34" charset="0"/>
            </a:endParaRPr>
          </a:p>
          <a:p>
            <a:pPr>
              <a:lnSpc>
                <a:spcPct val="90000"/>
              </a:lnSpc>
              <a:buFontTx/>
              <a:buNone/>
            </a:pPr>
            <a:r>
              <a:rPr lang="en-US" b="1" dirty="0" err="1" smtClean="0">
                <a:solidFill>
                  <a:srgbClr val="FF6600"/>
                </a:solidFill>
                <a:latin typeface="Calibri" pitchFamily="34" charset="0"/>
              </a:rPr>
              <a:t>Opdracht</a:t>
            </a:r>
            <a:r>
              <a:rPr lang="en-US" b="1" dirty="0" smtClean="0">
                <a:solidFill>
                  <a:srgbClr val="FF6600"/>
                </a:solidFill>
                <a:latin typeface="Calibri" pitchFamily="34" charset="0"/>
              </a:rPr>
              <a:t> 6</a:t>
            </a:r>
            <a:endParaRPr lang="en-US" dirty="0">
              <a:solidFill>
                <a:srgbClr val="FF6600"/>
              </a:solidFill>
              <a:latin typeface="Calibri" pitchFamily="34" charset="0"/>
            </a:endParaRPr>
          </a:p>
          <a:p>
            <a:pPr>
              <a:lnSpc>
                <a:spcPct val="90000"/>
              </a:lnSpc>
              <a:buFontTx/>
              <a:buNone/>
            </a:pPr>
            <a:r>
              <a:rPr lang="en-US" dirty="0" smtClean="0">
                <a:latin typeface="Calibri" pitchFamily="34" charset="0"/>
              </a:rPr>
              <a:t>Wat </a:t>
            </a:r>
            <a:r>
              <a:rPr lang="en-US" dirty="0">
                <a:latin typeface="Calibri" pitchFamily="34" charset="0"/>
              </a:rPr>
              <a:t>is </a:t>
            </a:r>
            <a:r>
              <a:rPr lang="en-US" dirty="0" err="1" smtClean="0">
                <a:latin typeface="Calibri" pitchFamily="34" charset="0"/>
              </a:rPr>
              <a:t>een</a:t>
            </a:r>
            <a:r>
              <a:rPr lang="en-US" dirty="0" smtClean="0">
                <a:latin typeface="Calibri" pitchFamily="34" charset="0"/>
              </a:rPr>
              <a:t> </a:t>
            </a:r>
            <a:r>
              <a:rPr lang="en-US" dirty="0">
                <a:latin typeface="Calibri" pitchFamily="34" charset="0"/>
              </a:rPr>
              <a:t>nonsense </a:t>
            </a:r>
            <a:r>
              <a:rPr lang="en-US" dirty="0" err="1" smtClean="0">
                <a:latin typeface="Calibri" pitchFamily="34" charset="0"/>
              </a:rPr>
              <a:t>mutatie</a:t>
            </a:r>
            <a:r>
              <a:rPr lang="en-US" dirty="0" smtClean="0">
                <a:latin typeface="Calibri" pitchFamily="34" charset="0"/>
              </a:rPr>
              <a:t>? </a:t>
            </a:r>
            <a:endParaRPr lang="nl-NL" dirty="0">
              <a:latin typeface="Calibri" pitchFamily="34" charset="0"/>
            </a:endParaRPr>
          </a:p>
        </p:txBody>
      </p:sp>
    </p:spTree>
    <p:extLst>
      <p:ext uri="{BB962C8B-B14F-4D97-AF65-F5344CB8AC3E}">
        <p14:creationId xmlns:p14="http://schemas.microsoft.com/office/powerpoint/2010/main" val="38272127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p:cNvSpPr>
            <a:spLocks noGrp="1" noChangeArrowheads="1"/>
          </p:cNvSpPr>
          <p:nvPr>
            <p:ph type="body" idx="1"/>
          </p:nvPr>
        </p:nvSpPr>
        <p:spPr>
          <a:xfrm>
            <a:off x="467544" y="476672"/>
            <a:ext cx="8496175" cy="5976664"/>
          </a:xfrm>
        </p:spPr>
        <p:txBody>
          <a:bodyPr/>
          <a:lstStyle/>
          <a:p>
            <a:pPr>
              <a:lnSpc>
                <a:spcPct val="90000"/>
              </a:lnSpc>
              <a:buFontTx/>
              <a:buNone/>
            </a:pPr>
            <a:r>
              <a:rPr lang="en-US" sz="2400" b="1" dirty="0" err="1" smtClean="0">
                <a:solidFill>
                  <a:srgbClr val="FF6600"/>
                </a:solidFill>
                <a:latin typeface="Calibri" pitchFamily="34" charset="0"/>
              </a:rPr>
              <a:t>Opdracht</a:t>
            </a:r>
            <a:r>
              <a:rPr lang="en-US" sz="2400" b="1" dirty="0" smtClean="0">
                <a:solidFill>
                  <a:srgbClr val="FF6600"/>
                </a:solidFill>
                <a:latin typeface="Calibri" pitchFamily="34" charset="0"/>
              </a:rPr>
              <a:t> 4</a:t>
            </a:r>
            <a:endParaRPr lang="en-US" sz="2400" dirty="0">
              <a:solidFill>
                <a:srgbClr val="FF6600"/>
              </a:solidFill>
              <a:latin typeface="Calibri" pitchFamily="34" charset="0"/>
            </a:endParaRPr>
          </a:p>
          <a:p>
            <a:pPr>
              <a:lnSpc>
                <a:spcPct val="90000"/>
              </a:lnSpc>
              <a:buFontTx/>
              <a:buNone/>
            </a:pPr>
            <a:r>
              <a:rPr lang="en-US" sz="2400" dirty="0" smtClean="0">
                <a:latin typeface="Calibri" pitchFamily="34" charset="0"/>
              </a:rPr>
              <a:t>Wat </a:t>
            </a:r>
            <a:r>
              <a:rPr lang="en-US" sz="2400" dirty="0">
                <a:latin typeface="Calibri" pitchFamily="34" charset="0"/>
              </a:rPr>
              <a:t>is </a:t>
            </a:r>
            <a:r>
              <a:rPr lang="en-US" sz="2400" dirty="0" err="1" smtClean="0">
                <a:latin typeface="Calibri" pitchFamily="34" charset="0"/>
              </a:rPr>
              <a:t>polycistronisch</a:t>
            </a:r>
            <a:r>
              <a:rPr lang="en-US" sz="2400" dirty="0" smtClean="0">
                <a:latin typeface="Calibri" pitchFamily="34" charset="0"/>
              </a:rPr>
              <a:t> </a:t>
            </a:r>
            <a:r>
              <a:rPr lang="en-US" sz="2400" dirty="0">
                <a:latin typeface="Calibri" pitchFamily="34" charset="0"/>
              </a:rPr>
              <a:t>mRNA? </a:t>
            </a:r>
          </a:p>
          <a:p>
            <a:pPr>
              <a:lnSpc>
                <a:spcPct val="90000"/>
              </a:lnSpc>
              <a:buFontTx/>
              <a:buNone/>
            </a:pPr>
            <a:r>
              <a:rPr lang="en-US" sz="2400" dirty="0" err="1">
                <a:solidFill>
                  <a:srgbClr val="0033CC"/>
                </a:solidFill>
                <a:latin typeface="Calibri" pitchFamily="34" charset="0"/>
              </a:rPr>
              <a:t>Polycistronic</a:t>
            </a:r>
            <a:r>
              <a:rPr lang="en-US" sz="2400" dirty="0">
                <a:solidFill>
                  <a:srgbClr val="0033CC"/>
                </a:solidFill>
                <a:latin typeface="Calibri" pitchFamily="34" charset="0"/>
              </a:rPr>
              <a:t> mRNA is seen primarily among prokaryotes where one mRNA carries coding information and internal punctuation for the translation of more than one protein.</a:t>
            </a:r>
          </a:p>
          <a:p>
            <a:pPr>
              <a:lnSpc>
                <a:spcPct val="90000"/>
              </a:lnSpc>
              <a:buFontTx/>
              <a:buNone/>
            </a:pPr>
            <a:endParaRPr lang="en-US" sz="2400" b="1" dirty="0" smtClean="0">
              <a:solidFill>
                <a:srgbClr val="FF6600"/>
              </a:solidFill>
              <a:latin typeface="Calibri" pitchFamily="34" charset="0"/>
            </a:endParaRPr>
          </a:p>
          <a:p>
            <a:pPr>
              <a:lnSpc>
                <a:spcPct val="90000"/>
              </a:lnSpc>
              <a:buFontTx/>
              <a:buNone/>
            </a:pPr>
            <a:r>
              <a:rPr lang="en-US" sz="2400" b="1" dirty="0" err="1" smtClean="0">
                <a:solidFill>
                  <a:srgbClr val="FF6600"/>
                </a:solidFill>
                <a:latin typeface="Calibri" pitchFamily="34" charset="0"/>
              </a:rPr>
              <a:t>Opdracht</a:t>
            </a:r>
            <a:r>
              <a:rPr lang="en-US" sz="2400" b="1" dirty="0" smtClean="0">
                <a:solidFill>
                  <a:srgbClr val="FF6600"/>
                </a:solidFill>
                <a:latin typeface="Calibri" pitchFamily="34" charset="0"/>
              </a:rPr>
              <a:t> 5</a:t>
            </a:r>
            <a:endParaRPr lang="en-US" sz="2400" dirty="0">
              <a:solidFill>
                <a:srgbClr val="FF6600"/>
              </a:solidFill>
              <a:latin typeface="Calibri" pitchFamily="34" charset="0"/>
            </a:endParaRPr>
          </a:p>
          <a:p>
            <a:pPr>
              <a:lnSpc>
                <a:spcPct val="90000"/>
              </a:lnSpc>
              <a:buFontTx/>
              <a:buNone/>
            </a:pPr>
            <a:r>
              <a:rPr lang="en-US" sz="2400" dirty="0" err="1" smtClean="0">
                <a:latin typeface="Calibri" pitchFamily="34" charset="0"/>
              </a:rPr>
              <a:t>Beschrijf</a:t>
            </a:r>
            <a:r>
              <a:rPr lang="en-US" sz="2400" dirty="0" smtClean="0">
                <a:latin typeface="Calibri" pitchFamily="34" charset="0"/>
              </a:rPr>
              <a:t> wat de </a:t>
            </a:r>
            <a:r>
              <a:rPr lang="en-US" sz="2400" dirty="0" err="1" smtClean="0">
                <a:latin typeface="Calibri" pitchFamily="34" charset="0"/>
              </a:rPr>
              <a:t>functie</a:t>
            </a:r>
            <a:r>
              <a:rPr lang="en-US" sz="2400" dirty="0" smtClean="0">
                <a:latin typeface="Calibri" pitchFamily="34" charset="0"/>
              </a:rPr>
              <a:t> is van N-</a:t>
            </a:r>
            <a:r>
              <a:rPr lang="en-US" sz="2400" dirty="0" err="1" smtClean="0">
                <a:latin typeface="Calibri" pitchFamily="34" charset="0"/>
              </a:rPr>
              <a:t>formylmethionine</a:t>
            </a:r>
            <a:r>
              <a:rPr lang="en-US" sz="2400" dirty="0" smtClean="0">
                <a:latin typeface="Calibri" pitchFamily="34" charset="0"/>
              </a:rPr>
              <a:t> </a:t>
            </a:r>
            <a:r>
              <a:rPr lang="en-US" sz="2400" dirty="0">
                <a:latin typeface="Calibri" pitchFamily="34" charset="0"/>
              </a:rPr>
              <a:t>in </a:t>
            </a:r>
            <a:r>
              <a:rPr lang="en-US" sz="2400" dirty="0" err="1" smtClean="0">
                <a:latin typeface="Calibri" pitchFamily="34" charset="0"/>
              </a:rPr>
              <a:t>prokaryoten</a:t>
            </a:r>
            <a:r>
              <a:rPr lang="en-US" sz="2400" dirty="0" smtClean="0">
                <a:latin typeface="Calibri" pitchFamily="34" charset="0"/>
              </a:rPr>
              <a:t>. </a:t>
            </a:r>
            <a:endParaRPr lang="en-US" sz="2400" dirty="0">
              <a:latin typeface="Calibri" pitchFamily="34" charset="0"/>
            </a:endParaRPr>
          </a:p>
          <a:p>
            <a:pPr>
              <a:lnSpc>
                <a:spcPct val="90000"/>
              </a:lnSpc>
              <a:buFontTx/>
              <a:buNone/>
            </a:pPr>
            <a:r>
              <a:rPr lang="en-US" sz="2400" dirty="0">
                <a:solidFill>
                  <a:srgbClr val="0033CC"/>
                </a:solidFill>
                <a:latin typeface="Calibri" pitchFamily="34" charset="0"/>
              </a:rPr>
              <a:t>N-</a:t>
            </a:r>
            <a:r>
              <a:rPr lang="en-US" sz="2400" dirty="0" err="1">
                <a:solidFill>
                  <a:srgbClr val="0033CC"/>
                </a:solidFill>
                <a:latin typeface="Calibri" pitchFamily="34" charset="0"/>
              </a:rPr>
              <a:t>formylmethionine</a:t>
            </a:r>
            <a:r>
              <a:rPr lang="en-US" sz="2400" dirty="0">
                <a:solidFill>
                  <a:srgbClr val="0033CC"/>
                </a:solidFill>
                <a:latin typeface="Calibri" pitchFamily="34" charset="0"/>
              </a:rPr>
              <a:t> is a modified amino acid, which serves as </a:t>
            </a:r>
            <a:r>
              <a:rPr lang="en-US" sz="2400" dirty="0" smtClean="0">
                <a:solidFill>
                  <a:srgbClr val="0033CC"/>
                </a:solidFill>
                <a:latin typeface="Calibri" pitchFamily="34" charset="0"/>
              </a:rPr>
              <a:t>the starting </a:t>
            </a:r>
            <a:r>
              <a:rPr lang="en-US" sz="2400" dirty="0">
                <a:solidFill>
                  <a:srgbClr val="0033CC"/>
                </a:solidFill>
                <a:latin typeface="Calibri" pitchFamily="34" charset="0"/>
              </a:rPr>
              <a:t>amino acid in protein synthesis.</a:t>
            </a:r>
          </a:p>
          <a:p>
            <a:pPr>
              <a:lnSpc>
                <a:spcPct val="90000"/>
              </a:lnSpc>
              <a:buFontTx/>
              <a:buNone/>
            </a:pPr>
            <a:endParaRPr lang="en-US" sz="2400" b="1" dirty="0" smtClean="0">
              <a:solidFill>
                <a:srgbClr val="FF6600"/>
              </a:solidFill>
              <a:latin typeface="Calibri" pitchFamily="34" charset="0"/>
            </a:endParaRPr>
          </a:p>
          <a:p>
            <a:pPr>
              <a:lnSpc>
                <a:spcPct val="90000"/>
              </a:lnSpc>
              <a:buFontTx/>
              <a:buNone/>
            </a:pPr>
            <a:r>
              <a:rPr lang="en-US" sz="2400" b="1" dirty="0" err="1" smtClean="0">
                <a:solidFill>
                  <a:srgbClr val="FF6600"/>
                </a:solidFill>
                <a:latin typeface="Calibri" pitchFamily="34" charset="0"/>
              </a:rPr>
              <a:t>Opdracht</a:t>
            </a:r>
            <a:r>
              <a:rPr lang="en-US" sz="2400" b="1" dirty="0" smtClean="0">
                <a:solidFill>
                  <a:srgbClr val="FF6600"/>
                </a:solidFill>
                <a:latin typeface="Calibri" pitchFamily="34" charset="0"/>
              </a:rPr>
              <a:t> 6</a:t>
            </a:r>
            <a:endParaRPr lang="en-US" sz="2400" dirty="0">
              <a:solidFill>
                <a:srgbClr val="FF6600"/>
              </a:solidFill>
              <a:latin typeface="Calibri" pitchFamily="34" charset="0"/>
            </a:endParaRPr>
          </a:p>
          <a:p>
            <a:pPr>
              <a:lnSpc>
                <a:spcPct val="90000"/>
              </a:lnSpc>
              <a:buFontTx/>
              <a:buNone/>
            </a:pPr>
            <a:r>
              <a:rPr lang="en-US" sz="2400" dirty="0" smtClean="0">
                <a:latin typeface="Calibri" pitchFamily="34" charset="0"/>
              </a:rPr>
              <a:t>Wat is </a:t>
            </a:r>
            <a:r>
              <a:rPr lang="en-US" sz="2400" dirty="0" err="1" smtClean="0">
                <a:latin typeface="Calibri" pitchFamily="34" charset="0"/>
              </a:rPr>
              <a:t>een</a:t>
            </a:r>
            <a:r>
              <a:rPr lang="en-US" sz="2400" dirty="0" smtClean="0">
                <a:latin typeface="Calibri" pitchFamily="34" charset="0"/>
              </a:rPr>
              <a:t> nonsense </a:t>
            </a:r>
            <a:r>
              <a:rPr lang="en-US" sz="2400" dirty="0" err="1" smtClean="0">
                <a:latin typeface="Calibri" pitchFamily="34" charset="0"/>
              </a:rPr>
              <a:t>mutatie</a:t>
            </a:r>
            <a:r>
              <a:rPr lang="en-US" sz="2400" dirty="0" smtClean="0">
                <a:latin typeface="Calibri" pitchFamily="34" charset="0"/>
              </a:rPr>
              <a:t>? </a:t>
            </a:r>
          </a:p>
          <a:p>
            <a:pPr>
              <a:lnSpc>
                <a:spcPct val="90000"/>
              </a:lnSpc>
              <a:buFontTx/>
              <a:buNone/>
            </a:pPr>
            <a:r>
              <a:rPr lang="en-US" sz="2400" dirty="0">
                <a:solidFill>
                  <a:srgbClr val="0033CC"/>
                </a:solidFill>
                <a:latin typeface="Calibri" pitchFamily="34" charset="0"/>
              </a:rPr>
              <a:t>A termination triplet that occurs in the coding region of a gene</a:t>
            </a:r>
            <a:endParaRPr lang="nl-NL" sz="2400" dirty="0">
              <a:solidFill>
                <a:srgbClr val="0033CC"/>
              </a:solidFill>
              <a:latin typeface="Calibri" pitchFamily="34" charset="0"/>
            </a:endParaRPr>
          </a:p>
        </p:txBody>
      </p:sp>
    </p:spTree>
    <p:extLst>
      <p:ext uri="{BB962C8B-B14F-4D97-AF65-F5344CB8AC3E}">
        <p14:creationId xmlns:p14="http://schemas.microsoft.com/office/powerpoint/2010/main" val="12172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88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88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88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88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288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288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88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b="1" dirty="0" smtClean="0">
                <a:solidFill>
                  <a:srgbClr val="FF6600"/>
                </a:solidFill>
                <a:latin typeface="Calibri" pitchFamily="34" charset="0"/>
              </a:rPr>
              <a:t>Extra </a:t>
            </a:r>
            <a:r>
              <a:rPr lang="en-US" b="1" dirty="0" err="1" smtClean="0">
                <a:solidFill>
                  <a:srgbClr val="FF6600"/>
                </a:solidFill>
                <a:latin typeface="Calibri" pitchFamily="34" charset="0"/>
              </a:rPr>
              <a:t>opdracht</a:t>
            </a:r>
            <a:r>
              <a:rPr lang="en-US" b="1" dirty="0" smtClean="0">
                <a:solidFill>
                  <a:srgbClr val="FF6600"/>
                </a:solidFill>
                <a:latin typeface="Calibri" pitchFamily="34" charset="0"/>
              </a:rPr>
              <a:t> (</a:t>
            </a:r>
            <a:r>
              <a:rPr lang="en-US" b="1" dirty="0" err="1" smtClean="0">
                <a:solidFill>
                  <a:srgbClr val="FF6600"/>
                </a:solidFill>
                <a:latin typeface="Calibri" pitchFamily="34" charset="0"/>
              </a:rPr>
              <a:t>voorbereiding</a:t>
            </a:r>
            <a:r>
              <a:rPr lang="en-US" b="1" dirty="0" smtClean="0">
                <a:solidFill>
                  <a:srgbClr val="FF6600"/>
                </a:solidFill>
                <a:latin typeface="Calibri" pitchFamily="34" charset="0"/>
              </a:rPr>
              <a:t>): Attacking </a:t>
            </a:r>
            <a:r>
              <a:rPr lang="en-US" b="1" dirty="0">
                <a:solidFill>
                  <a:srgbClr val="FF6600"/>
                </a:solidFill>
                <a:latin typeface="Calibri" pitchFamily="34" charset="0"/>
              </a:rPr>
              <a:t>the messenger</a:t>
            </a:r>
            <a:endParaRPr lang="nl-NL" b="1" dirty="0">
              <a:solidFill>
                <a:srgbClr val="FF6600"/>
              </a:solidFill>
              <a:latin typeface="Calibri" pitchFamily="34" charset="0"/>
            </a:endParaRPr>
          </a:p>
        </p:txBody>
      </p:sp>
      <p:sp>
        <p:nvSpPr>
          <p:cNvPr id="128003" name="Rectangle 3"/>
          <p:cNvSpPr>
            <a:spLocks noGrp="1" noChangeArrowheads="1"/>
          </p:cNvSpPr>
          <p:nvPr>
            <p:ph type="body" idx="1"/>
          </p:nvPr>
        </p:nvSpPr>
        <p:spPr>
          <a:xfrm>
            <a:off x="457200" y="1916832"/>
            <a:ext cx="8229600" cy="4525963"/>
          </a:xfrm>
        </p:spPr>
        <p:txBody>
          <a:bodyPr/>
          <a:lstStyle/>
          <a:p>
            <a:r>
              <a:rPr lang="en-US" dirty="0">
                <a:latin typeface="Calibri" pitchFamily="34" charset="0"/>
              </a:rPr>
              <a:t>Lees </a:t>
            </a:r>
            <a:r>
              <a:rPr lang="en-US" dirty="0" err="1">
                <a:latin typeface="Calibri" pitchFamily="34" charset="0"/>
              </a:rPr>
              <a:t>verhaal</a:t>
            </a:r>
            <a:r>
              <a:rPr lang="en-US" dirty="0">
                <a:latin typeface="Calibri" pitchFamily="34" charset="0"/>
              </a:rPr>
              <a:t> </a:t>
            </a:r>
            <a:r>
              <a:rPr lang="en-US" dirty="0" smtClean="0">
                <a:latin typeface="Calibri" pitchFamily="34" charset="0"/>
              </a:rPr>
              <a:t>“Treating </a:t>
            </a:r>
            <a:r>
              <a:rPr lang="en-US" dirty="0" err="1" smtClean="0">
                <a:latin typeface="Calibri" pitchFamily="34" charset="0"/>
              </a:rPr>
              <a:t>Duchenne</a:t>
            </a:r>
            <a:r>
              <a:rPr lang="en-US" dirty="0" smtClean="0">
                <a:latin typeface="Calibri" pitchFamily="34" charset="0"/>
              </a:rPr>
              <a:t> Muscular Dystrophy with exon-skipping drugs” door (</a:t>
            </a:r>
            <a:r>
              <a:rPr lang="en-US" dirty="0" err="1" smtClean="0">
                <a:latin typeface="Calibri" pitchFamily="34" charset="0"/>
              </a:rPr>
              <a:t>blz</a:t>
            </a:r>
            <a:r>
              <a:rPr lang="en-US" dirty="0" smtClean="0">
                <a:latin typeface="Calibri" pitchFamily="34" charset="0"/>
              </a:rPr>
              <a:t> 345/346, </a:t>
            </a:r>
            <a:r>
              <a:rPr lang="en-US" dirty="0" err="1" smtClean="0">
                <a:latin typeface="Calibri" pitchFamily="34" charset="0"/>
              </a:rPr>
              <a:t>boek</a:t>
            </a:r>
            <a:r>
              <a:rPr lang="en-US" dirty="0" smtClean="0">
                <a:latin typeface="Calibri" pitchFamily="34" charset="0"/>
              </a:rPr>
              <a:t>) </a:t>
            </a:r>
          </a:p>
          <a:p>
            <a:pPr marL="0" indent="0">
              <a:buNone/>
            </a:pPr>
            <a:endParaRPr lang="en-US" dirty="0" smtClean="0">
              <a:latin typeface="Calibri" pitchFamily="34" charset="0"/>
            </a:endParaRPr>
          </a:p>
          <a:p>
            <a:pPr lvl="1"/>
            <a:r>
              <a:rPr lang="en-US" dirty="0" smtClean="0">
                <a:latin typeface="Calibri" pitchFamily="34" charset="0"/>
              </a:rPr>
              <a:t>Of </a:t>
            </a:r>
            <a:r>
              <a:rPr lang="en-US" dirty="0" err="1" smtClean="0">
                <a:latin typeface="Calibri" pitchFamily="34" charset="0"/>
              </a:rPr>
              <a:t>als</a:t>
            </a:r>
            <a:r>
              <a:rPr lang="en-US" dirty="0" smtClean="0">
                <a:latin typeface="Calibri" pitchFamily="34" charset="0"/>
              </a:rPr>
              <a:t> je de 11e </a:t>
            </a:r>
            <a:r>
              <a:rPr lang="en-US" dirty="0" err="1" smtClean="0">
                <a:latin typeface="Calibri" pitchFamily="34" charset="0"/>
              </a:rPr>
              <a:t>editie</a:t>
            </a:r>
            <a:r>
              <a:rPr lang="en-US" dirty="0" smtClean="0">
                <a:latin typeface="Calibri" pitchFamily="34" charset="0"/>
              </a:rPr>
              <a:t> </a:t>
            </a:r>
            <a:r>
              <a:rPr lang="en-US" dirty="0" err="1" smtClean="0">
                <a:latin typeface="Calibri" pitchFamily="34" charset="0"/>
              </a:rPr>
              <a:t>hebt</a:t>
            </a:r>
            <a:r>
              <a:rPr lang="en-US" dirty="0" smtClean="0">
                <a:latin typeface="Calibri" pitchFamily="34" charset="0"/>
              </a:rPr>
              <a:t>, “fighting disease with antisense therapeutics”, op </a:t>
            </a:r>
            <a:r>
              <a:rPr lang="en-US" dirty="0" err="1" smtClean="0">
                <a:latin typeface="Calibri" pitchFamily="34" charset="0"/>
              </a:rPr>
              <a:t>blz</a:t>
            </a:r>
            <a:r>
              <a:rPr lang="en-US" dirty="0" smtClean="0">
                <a:latin typeface="Calibri" pitchFamily="34" charset="0"/>
              </a:rPr>
              <a:t> 366/367</a:t>
            </a:r>
            <a:endParaRPr lang="nl-NL" dirty="0">
              <a:latin typeface="Calibri" pitchFamily="34" charset="0"/>
            </a:endParaRPr>
          </a:p>
        </p:txBody>
      </p:sp>
      <p:sp>
        <p:nvSpPr>
          <p:cNvPr id="4" name="Rectangle 2"/>
          <p:cNvSpPr txBox="1">
            <a:spLocks noChangeArrowheads="1"/>
          </p:cNvSpPr>
          <p:nvPr/>
        </p:nvSpPr>
        <p:spPr bwMode="auto">
          <a:xfrm>
            <a:off x="107504" y="5589240"/>
            <a:ext cx="8928992" cy="64807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nl-NL" sz="3200" b="1" kern="0" dirty="0" smtClean="0">
                <a:solidFill>
                  <a:srgbClr val="FF6600"/>
                </a:solidFill>
                <a:latin typeface="Calibri" pitchFamily="34" charset="0"/>
              </a:rPr>
              <a:t>Extra opdracht op volgende slide (na lezen verhaal)</a:t>
            </a:r>
            <a:endParaRPr lang="nl-NL" sz="3200" b="1" kern="0" dirty="0">
              <a:solidFill>
                <a:srgbClr val="FF6600"/>
              </a:solidFill>
              <a:latin typeface="Calibri" pitchFamily="34" charset="0"/>
            </a:endParaRPr>
          </a:p>
        </p:txBody>
      </p:sp>
    </p:spTree>
    <p:extLst>
      <p:ext uri="{BB962C8B-B14F-4D97-AF65-F5344CB8AC3E}">
        <p14:creationId xmlns:p14="http://schemas.microsoft.com/office/powerpoint/2010/main" val="38850984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457200" y="274638"/>
            <a:ext cx="8229600" cy="633412"/>
          </a:xfrm>
        </p:spPr>
        <p:txBody>
          <a:bodyPr/>
          <a:lstStyle/>
          <a:p>
            <a:r>
              <a:rPr lang="nl-NL" sz="4000" b="1" dirty="0" smtClean="0">
                <a:solidFill>
                  <a:srgbClr val="FF6600"/>
                </a:solidFill>
                <a:latin typeface="Calibri" pitchFamily="34" charset="0"/>
              </a:rPr>
              <a:t>Opdracht na lezen verhaal</a:t>
            </a:r>
            <a:endParaRPr lang="nl-NL" sz="4000" b="1" dirty="0">
              <a:solidFill>
                <a:srgbClr val="FF6600"/>
              </a:solidFill>
              <a:latin typeface="Calibri" pitchFamily="34" charset="0"/>
            </a:endParaRPr>
          </a:p>
        </p:txBody>
      </p:sp>
      <p:sp>
        <p:nvSpPr>
          <p:cNvPr id="123907" name="Rectangle 3"/>
          <p:cNvSpPr>
            <a:spLocks noGrp="1" noChangeArrowheads="1"/>
          </p:cNvSpPr>
          <p:nvPr>
            <p:ph type="body" idx="1"/>
          </p:nvPr>
        </p:nvSpPr>
        <p:spPr>
          <a:xfrm>
            <a:off x="142875" y="981075"/>
            <a:ext cx="8893175" cy="5616575"/>
          </a:xfrm>
        </p:spPr>
        <p:txBody>
          <a:bodyPr/>
          <a:lstStyle/>
          <a:p>
            <a:pPr marL="0" indent="0">
              <a:lnSpc>
                <a:spcPct val="80000"/>
              </a:lnSpc>
              <a:buFontTx/>
              <a:buNone/>
            </a:pPr>
            <a:r>
              <a:rPr lang="en-US" sz="1800" dirty="0">
                <a:latin typeface="Calibri" pitchFamily="34" charset="0"/>
              </a:rPr>
              <a:t>Theoretically, antisense </a:t>
            </a:r>
            <a:r>
              <a:rPr lang="en-US" sz="1800" dirty="0" err="1">
                <a:latin typeface="Calibri" pitchFamily="34" charset="0"/>
              </a:rPr>
              <a:t>oligonucleotides</a:t>
            </a:r>
            <a:r>
              <a:rPr lang="en-US" sz="1800" dirty="0">
                <a:latin typeface="Calibri" pitchFamily="34" charset="0"/>
              </a:rPr>
              <a:t> (relatively short, 7- to 20 </a:t>
            </a:r>
            <a:r>
              <a:rPr lang="en-US" sz="1800" dirty="0" err="1">
                <a:latin typeface="Calibri" pitchFamily="34" charset="0"/>
              </a:rPr>
              <a:t>nt</a:t>
            </a:r>
            <a:r>
              <a:rPr lang="en-US" sz="1800" dirty="0">
                <a:latin typeface="Calibri" pitchFamily="34" charset="0"/>
              </a:rPr>
              <a:t>, </a:t>
            </a:r>
            <a:r>
              <a:rPr lang="en-US" sz="1800" dirty="0" err="1">
                <a:latin typeface="Calibri" pitchFamily="34" charset="0"/>
              </a:rPr>
              <a:t>ssDNA</a:t>
            </a:r>
            <a:r>
              <a:rPr lang="en-US" sz="1800" dirty="0">
                <a:latin typeface="Calibri" pitchFamily="34" charset="0"/>
              </a:rPr>
              <a:t>) can selectively block disease-causing genes. They do so by base-pairing with complementary regions of the RNA transcripts and inhibiting their function. The RNA/DNA hybrid is recognized by intracellular </a:t>
            </a:r>
            <a:r>
              <a:rPr lang="en-US" sz="1800" dirty="0" err="1">
                <a:latin typeface="Calibri" pitchFamily="34" charset="0"/>
              </a:rPr>
              <a:t>RNaseH</a:t>
            </a:r>
            <a:r>
              <a:rPr lang="en-US" sz="1800" dirty="0">
                <a:latin typeface="Calibri" pitchFamily="34" charset="0"/>
              </a:rPr>
              <a:t>, and the RNA portion of the hybrid is degraded. Cancer genes have often been chosen as potential targets for antisense drugs. Data shown in the following table established that in response to a single population of antisense </a:t>
            </a:r>
            <a:r>
              <a:rPr lang="en-US" sz="1800" dirty="0" err="1">
                <a:latin typeface="Calibri" pitchFamily="34" charset="0"/>
              </a:rPr>
              <a:t>oligodeoxynucleotides</a:t>
            </a:r>
            <a:r>
              <a:rPr lang="en-US" sz="1800" dirty="0">
                <a:latin typeface="Calibri" pitchFamily="34" charset="0"/>
              </a:rPr>
              <a:t> that target a specific </a:t>
            </a:r>
            <a:r>
              <a:rPr lang="en-US" sz="1800" dirty="0" err="1">
                <a:latin typeface="Calibri" pitchFamily="34" charset="0"/>
              </a:rPr>
              <a:t>kinase</a:t>
            </a:r>
            <a:r>
              <a:rPr lang="en-US" sz="1800" dirty="0">
                <a:latin typeface="Calibri" pitchFamily="34" charset="0"/>
              </a:rPr>
              <a:t> mRNA in a prostate cancer cell line, there was as much as a twentyfold response differential (including both increases and decreases) in unrelated gene expression (as measured by mRNA production)</a:t>
            </a:r>
          </a:p>
          <a:p>
            <a:pPr marL="0" indent="0">
              <a:lnSpc>
                <a:spcPct val="80000"/>
              </a:lnSpc>
              <a:buFontTx/>
              <a:buNone/>
            </a:pPr>
            <a:endParaRPr lang="en-US" sz="1800" dirty="0">
              <a:latin typeface="Calibri" pitchFamily="34" charset="0"/>
            </a:endParaRPr>
          </a:p>
          <a:p>
            <a:pPr marL="0" indent="0">
              <a:lnSpc>
                <a:spcPct val="80000"/>
              </a:lnSpc>
              <a:buFontTx/>
              <a:buNone/>
            </a:pPr>
            <a:r>
              <a:rPr lang="en-US" sz="1800" u="sng" dirty="0">
                <a:latin typeface="Calibri" pitchFamily="34" charset="0"/>
              </a:rPr>
              <a:t>Gene assayed	Expression change		Gene	Expression change	</a:t>
            </a:r>
          </a:p>
          <a:p>
            <a:pPr marL="0" indent="0">
              <a:lnSpc>
                <a:spcPct val="80000"/>
              </a:lnSpc>
              <a:buFontTx/>
              <a:buNone/>
            </a:pPr>
            <a:r>
              <a:rPr lang="en-US" sz="1800" dirty="0">
                <a:latin typeface="Calibri" pitchFamily="34" charset="0"/>
              </a:rPr>
              <a:t>Myosin light chain	      +14.4x		Collagen         -  4.0x</a:t>
            </a:r>
          </a:p>
          <a:p>
            <a:pPr marL="0" indent="0">
              <a:lnSpc>
                <a:spcPct val="80000"/>
              </a:lnSpc>
              <a:buFontTx/>
              <a:buNone/>
            </a:pPr>
            <a:r>
              <a:rPr lang="en-US" sz="1800" u="sng" dirty="0">
                <a:latin typeface="Calibri" pitchFamily="34" charset="0"/>
              </a:rPr>
              <a:t>G protein receptor	      +  3.7x		</a:t>
            </a:r>
            <a:r>
              <a:rPr lang="en-US" sz="1800" u="sng" dirty="0" err="1">
                <a:latin typeface="Calibri" pitchFamily="34" charset="0"/>
              </a:rPr>
              <a:t>Catalase</a:t>
            </a:r>
            <a:r>
              <a:rPr lang="en-US" sz="1800" u="sng" dirty="0">
                <a:latin typeface="Calibri" pitchFamily="34" charset="0"/>
              </a:rPr>
              <a:t>	       -  6.7x	</a:t>
            </a:r>
            <a:endParaRPr lang="en-GB" sz="1800" u="sng" dirty="0">
              <a:latin typeface="Calibri" pitchFamily="34" charset="0"/>
            </a:endParaRPr>
          </a:p>
          <a:p>
            <a:pPr marL="0" indent="0">
              <a:lnSpc>
                <a:spcPct val="80000"/>
              </a:lnSpc>
              <a:buFontTx/>
              <a:buNone/>
            </a:pPr>
            <a:endParaRPr lang="en-US" sz="1800" u="sng" dirty="0">
              <a:latin typeface="Calibri" pitchFamily="34" charset="0"/>
            </a:endParaRPr>
          </a:p>
          <a:p>
            <a:pPr marL="0" indent="0">
              <a:lnSpc>
                <a:spcPct val="80000"/>
              </a:lnSpc>
              <a:buFontTx/>
              <a:buAutoNum type="alphaLcParenR"/>
            </a:pPr>
            <a:r>
              <a:rPr lang="en-GB" sz="1800" dirty="0">
                <a:latin typeface="Calibri" pitchFamily="34" charset="0"/>
              </a:rPr>
              <a:t>  </a:t>
            </a:r>
            <a:r>
              <a:rPr lang="en-GB" sz="1800" dirty="0" smtClean="0">
                <a:latin typeface="Calibri" pitchFamily="34" charset="0"/>
              </a:rPr>
              <a:t>Describe </a:t>
            </a:r>
            <a:r>
              <a:rPr lang="en-GB" sz="1800" dirty="0">
                <a:latin typeface="Calibri" pitchFamily="34" charset="0"/>
              </a:rPr>
              <a:t>the intracellular action of an antisense </a:t>
            </a:r>
            <a:r>
              <a:rPr lang="en-GB" sz="1800" dirty="0" err="1">
                <a:latin typeface="Calibri" pitchFamily="34" charset="0"/>
              </a:rPr>
              <a:t>oligodeoxynucleotide</a:t>
            </a:r>
            <a:endParaRPr lang="en-GB" sz="1800" dirty="0">
              <a:latin typeface="Calibri" pitchFamily="34" charset="0"/>
            </a:endParaRPr>
          </a:p>
          <a:p>
            <a:pPr marL="0" indent="0">
              <a:lnSpc>
                <a:spcPct val="80000"/>
              </a:lnSpc>
              <a:buFontTx/>
              <a:buAutoNum type="alphaLcParenR"/>
            </a:pPr>
            <a:r>
              <a:rPr lang="en-GB" sz="1800" dirty="0">
                <a:latin typeface="Calibri" pitchFamily="34" charset="0"/>
              </a:rPr>
              <a:t>  </a:t>
            </a:r>
            <a:r>
              <a:rPr lang="en-GB" sz="1800" dirty="0" smtClean="0">
                <a:latin typeface="Calibri" pitchFamily="34" charset="0"/>
              </a:rPr>
              <a:t>Describe the </a:t>
            </a:r>
            <a:r>
              <a:rPr lang="en-GB" sz="1800" dirty="0">
                <a:latin typeface="Calibri" pitchFamily="34" charset="0"/>
              </a:rPr>
              <a:t>action of </a:t>
            </a:r>
            <a:r>
              <a:rPr lang="en-GB" sz="1800" dirty="0" err="1">
                <a:latin typeface="Calibri" pitchFamily="34" charset="0"/>
              </a:rPr>
              <a:t>RNaseH</a:t>
            </a:r>
            <a:endParaRPr lang="en-GB" sz="1800" dirty="0">
              <a:latin typeface="Calibri" pitchFamily="34" charset="0"/>
            </a:endParaRPr>
          </a:p>
          <a:p>
            <a:pPr marL="0" indent="0">
              <a:lnSpc>
                <a:spcPct val="80000"/>
              </a:lnSpc>
              <a:buFontTx/>
              <a:buAutoNum type="alphaLcParenR"/>
            </a:pPr>
            <a:r>
              <a:rPr lang="en-GB" sz="1800" dirty="0">
                <a:latin typeface="Calibri" pitchFamily="34" charset="0"/>
              </a:rPr>
              <a:t>  What might cause nonrelated gene expression to be decreased (collagen, </a:t>
            </a:r>
            <a:r>
              <a:rPr lang="en-GB" sz="1800" dirty="0" err="1">
                <a:latin typeface="Calibri" pitchFamily="34" charset="0"/>
              </a:rPr>
              <a:t>catalase</a:t>
            </a:r>
            <a:r>
              <a:rPr lang="en-GB" sz="1800" dirty="0">
                <a:latin typeface="Calibri" pitchFamily="34" charset="0"/>
              </a:rPr>
              <a:t>)?</a:t>
            </a:r>
          </a:p>
          <a:p>
            <a:pPr marL="0" indent="0">
              <a:lnSpc>
                <a:spcPct val="80000"/>
              </a:lnSpc>
              <a:buFontTx/>
              <a:buAutoNum type="alphaLcParenR"/>
            </a:pPr>
            <a:r>
              <a:rPr lang="en-GB" sz="1800" dirty="0">
                <a:latin typeface="Calibri" pitchFamily="34" charset="0"/>
              </a:rPr>
              <a:t>  What might cause nonrelated gene expression to be increased (myosin, G protein)?</a:t>
            </a:r>
          </a:p>
          <a:p>
            <a:pPr marL="0" indent="0">
              <a:lnSpc>
                <a:spcPct val="80000"/>
              </a:lnSpc>
              <a:buFontTx/>
              <a:buAutoNum type="alphaLcParenR"/>
            </a:pPr>
            <a:r>
              <a:rPr lang="en-GB" sz="1800" dirty="0">
                <a:latin typeface="Calibri" pitchFamily="34" charset="0"/>
              </a:rPr>
              <a:t>  Give this data, what drawbacks might you expect in the use of antisense therapy for genetic diseases?</a:t>
            </a:r>
            <a:endParaRPr lang="nl-NL" sz="1800" dirty="0">
              <a:latin typeface="Calibri" pitchFamily="34" charset="0"/>
            </a:endParaRPr>
          </a:p>
        </p:txBody>
      </p:sp>
    </p:spTree>
    <p:extLst>
      <p:ext uri="{BB962C8B-B14F-4D97-AF65-F5344CB8AC3E}">
        <p14:creationId xmlns:p14="http://schemas.microsoft.com/office/powerpoint/2010/main" val="28604470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5" descr="14_04Figure-L"/>
          <p:cNvPicPr>
            <a:picLocks noGrp="1" noChangeAspect="1" noChangeArrowheads="1"/>
          </p:cNvPicPr>
          <p:nvPr>
            <p:ph sz="half" idx="2"/>
          </p:nvPr>
        </p:nvPicPr>
        <p:blipFill>
          <a:blip r:embed="rId2" cstate="print"/>
          <a:srcRect/>
          <a:stretch>
            <a:fillRect/>
          </a:stretch>
        </p:blipFill>
        <p:spPr>
          <a:xfrm>
            <a:off x="4211638" y="1916832"/>
            <a:ext cx="4932362" cy="4621213"/>
          </a:xfrm>
          <a:noFill/>
          <a:ln/>
        </p:spPr>
      </p:pic>
      <p:sp>
        <p:nvSpPr>
          <p:cNvPr id="9219" name="Rectangle 3"/>
          <p:cNvSpPr>
            <a:spLocks noGrp="1" noChangeArrowheads="1"/>
          </p:cNvSpPr>
          <p:nvPr>
            <p:ph type="body" sz="half" idx="1"/>
          </p:nvPr>
        </p:nvSpPr>
        <p:spPr>
          <a:xfrm>
            <a:off x="179388" y="1600200"/>
            <a:ext cx="4032250" cy="4525963"/>
          </a:xfrm>
        </p:spPr>
        <p:txBody>
          <a:bodyPr/>
          <a:lstStyle/>
          <a:p>
            <a:pPr>
              <a:buFont typeface="Wingdings" panose="05000000000000000000" pitchFamily="2" charset="2"/>
              <a:buChar char="Ø"/>
            </a:pPr>
            <a:r>
              <a:rPr lang="en-US" sz="2800" dirty="0">
                <a:solidFill>
                  <a:schemeClr val="bg1">
                    <a:lumMod val="65000"/>
                  </a:schemeClr>
                </a:solidFill>
                <a:latin typeface="Calibri" pitchFamily="34" charset="0"/>
              </a:rPr>
              <a:t>RNA </a:t>
            </a:r>
            <a:r>
              <a:rPr lang="en-US" sz="2800" b="1" dirty="0" err="1">
                <a:solidFill>
                  <a:schemeClr val="bg1">
                    <a:lumMod val="65000"/>
                  </a:schemeClr>
                </a:solidFill>
                <a:latin typeface="Calibri" pitchFamily="34" charset="0"/>
              </a:rPr>
              <a:t>homopolymeren</a:t>
            </a:r>
            <a:endParaRPr lang="en-US" sz="2800" dirty="0" smtClean="0">
              <a:solidFill>
                <a:schemeClr val="bg1">
                  <a:lumMod val="65000"/>
                </a:schemeClr>
              </a:solidFill>
              <a:latin typeface="Calibri" pitchFamily="34" charset="0"/>
            </a:endParaRPr>
          </a:p>
          <a:p>
            <a:pPr>
              <a:buFont typeface="Wingdings" panose="05000000000000000000" pitchFamily="2" charset="2"/>
              <a:buChar char="Ø"/>
            </a:pPr>
            <a:r>
              <a:rPr lang="en-US" sz="2800" dirty="0" smtClean="0">
                <a:latin typeface="Calibri" pitchFamily="34" charset="0"/>
              </a:rPr>
              <a:t>RNA </a:t>
            </a:r>
            <a:r>
              <a:rPr lang="en-US" sz="2800" b="1" dirty="0" err="1">
                <a:latin typeface="Calibri" pitchFamily="34" charset="0"/>
              </a:rPr>
              <a:t>heteropolymeren</a:t>
            </a:r>
            <a:r>
              <a:rPr lang="en-US" sz="2800" dirty="0">
                <a:latin typeface="Calibri" pitchFamily="34" charset="0"/>
              </a:rPr>
              <a:t>, Mix (</a:t>
            </a:r>
            <a:r>
              <a:rPr lang="en-US" sz="2800" dirty="0" err="1">
                <a:latin typeface="Calibri" pitchFamily="34" charset="0"/>
              </a:rPr>
              <a:t>verschillende</a:t>
            </a:r>
            <a:r>
              <a:rPr lang="en-US" sz="2800" dirty="0">
                <a:latin typeface="Calibri" pitchFamily="34" charset="0"/>
              </a:rPr>
              <a:t> </a:t>
            </a:r>
            <a:r>
              <a:rPr lang="en-US" sz="2800" dirty="0" err="1" smtClean="0">
                <a:latin typeface="Calibri" pitchFamily="34" charset="0"/>
              </a:rPr>
              <a:t>hoeveelheden</a:t>
            </a:r>
            <a:r>
              <a:rPr lang="en-US" sz="2800" dirty="0" smtClean="0">
                <a:latin typeface="Calibri" pitchFamily="34" charset="0"/>
              </a:rPr>
              <a:t>) </a:t>
            </a:r>
            <a:r>
              <a:rPr lang="en-US" sz="2800" dirty="0">
                <a:latin typeface="Calibri" pitchFamily="34" charset="0"/>
              </a:rPr>
              <a:t>van </a:t>
            </a:r>
            <a:r>
              <a:rPr lang="en-US" sz="2800" dirty="0" err="1" smtClean="0">
                <a:latin typeface="Calibri" pitchFamily="34" charset="0"/>
              </a:rPr>
              <a:t>nt</a:t>
            </a:r>
            <a:r>
              <a:rPr lang="en-US" sz="2800" dirty="0">
                <a:latin typeface="Calibri" pitchFamily="34" charset="0"/>
              </a:rPr>
              <a:t> </a:t>
            </a:r>
            <a:r>
              <a:rPr lang="en-US" sz="2800" dirty="0" smtClean="0">
                <a:latin typeface="Calibri" pitchFamily="34" charset="0"/>
                <a:sym typeface="Wingdings" panose="05000000000000000000" pitchFamily="2" charset="2"/>
              </a:rPr>
              <a:t> </a:t>
            </a:r>
            <a:r>
              <a:rPr lang="en-US" sz="2800" dirty="0" err="1" smtClean="0">
                <a:latin typeface="Calibri" pitchFamily="34" charset="0"/>
                <a:sym typeface="Wingdings" panose="05000000000000000000" pitchFamily="2" charset="2"/>
              </a:rPr>
              <a:t>kansberekenen</a:t>
            </a:r>
            <a:r>
              <a:rPr lang="en-US" sz="2800" dirty="0" smtClean="0">
                <a:latin typeface="Calibri" pitchFamily="34" charset="0"/>
              </a:rPr>
              <a:t> </a:t>
            </a:r>
          </a:p>
          <a:p>
            <a:pPr marL="0" indent="0">
              <a:buNone/>
            </a:pPr>
            <a:endParaRPr lang="en-US" sz="2800" dirty="0" smtClean="0">
              <a:latin typeface="Calibri" pitchFamily="34" charset="0"/>
              <a:sym typeface="Wingdings" pitchFamily="2" charset="2"/>
            </a:endParaRPr>
          </a:p>
          <a:p>
            <a:pPr marL="0" indent="0">
              <a:buNone/>
              <a:tabLst>
                <a:tab pos="357188" algn="l"/>
              </a:tabLst>
            </a:pPr>
            <a:r>
              <a:rPr lang="en-US" sz="2800" dirty="0">
                <a:latin typeface="Calibri" pitchFamily="34" charset="0"/>
                <a:sym typeface="Wingdings" pitchFamily="2" charset="2"/>
              </a:rPr>
              <a:t>	</a:t>
            </a:r>
            <a:endParaRPr lang="en-US" sz="2400" dirty="0">
              <a:latin typeface="Calibri" pitchFamily="34" charset="0"/>
            </a:endParaRPr>
          </a:p>
        </p:txBody>
      </p:sp>
      <p:sp>
        <p:nvSpPr>
          <p:cNvPr id="2" name="Tekstvak 1"/>
          <p:cNvSpPr txBox="1"/>
          <p:nvPr/>
        </p:nvSpPr>
        <p:spPr>
          <a:xfrm>
            <a:off x="5364088" y="1628800"/>
            <a:ext cx="2664296" cy="338554"/>
          </a:xfrm>
          <a:prstGeom prst="rect">
            <a:avLst/>
          </a:prstGeom>
          <a:noFill/>
        </p:spPr>
        <p:txBody>
          <a:bodyPr wrap="square" rtlCol="0">
            <a:spAutoFit/>
          </a:bodyPr>
          <a:lstStyle/>
          <a:p>
            <a:r>
              <a:rPr lang="nl-NL" sz="1600" b="1" dirty="0" smtClean="0">
                <a:solidFill>
                  <a:srgbClr val="FF0000"/>
                </a:solidFill>
              </a:rPr>
              <a:t>Toegevoegd: 1/6 A en 5/6 C</a:t>
            </a:r>
            <a:endParaRPr lang="nl-NL" sz="1600" b="1" dirty="0">
              <a:solidFill>
                <a:srgbClr val="FF0000"/>
              </a:solidFill>
            </a:endParaRPr>
          </a:p>
        </p:txBody>
      </p:sp>
      <p:sp>
        <p:nvSpPr>
          <p:cNvPr id="6" name="Rectangle 2"/>
          <p:cNvSpPr>
            <a:spLocks noGrp="1" noChangeArrowheads="1"/>
          </p:cNvSpPr>
          <p:nvPr>
            <p:ph type="title"/>
          </p:nvPr>
        </p:nvSpPr>
        <p:spPr>
          <a:xfrm>
            <a:off x="91480" y="188640"/>
            <a:ext cx="9001000" cy="1143000"/>
          </a:xfrm>
        </p:spPr>
        <p:txBody>
          <a:bodyPr/>
          <a:lstStyle/>
          <a:p>
            <a:r>
              <a:rPr lang="en-US" sz="3500" b="1" u="sng" dirty="0" err="1" smtClean="0">
                <a:solidFill>
                  <a:srgbClr val="FF6600"/>
                </a:solidFill>
                <a:latin typeface="Calibri" pitchFamily="34" charset="0"/>
              </a:rPr>
              <a:t>Onderzoek</a:t>
            </a:r>
            <a:r>
              <a:rPr lang="en-US" sz="3500" b="1" dirty="0" smtClean="0">
                <a:solidFill>
                  <a:srgbClr val="FF6600"/>
                </a:solidFill>
                <a:latin typeface="Calibri" pitchFamily="34" charset="0"/>
              </a:rPr>
              <a:t>: Het </a:t>
            </a:r>
            <a:r>
              <a:rPr lang="en-US" sz="3500" b="1" dirty="0" err="1" smtClean="0">
                <a:solidFill>
                  <a:srgbClr val="FF6600"/>
                </a:solidFill>
                <a:latin typeface="Calibri" pitchFamily="34" charset="0"/>
              </a:rPr>
              <a:t>breken</a:t>
            </a:r>
            <a:r>
              <a:rPr lang="en-US" sz="3500" b="1" dirty="0" smtClean="0">
                <a:solidFill>
                  <a:srgbClr val="FF6600"/>
                </a:solidFill>
                <a:latin typeface="Calibri" pitchFamily="34" charset="0"/>
              </a:rPr>
              <a:t> van de </a:t>
            </a:r>
            <a:r>
              <a:rPr lang="en-US" sz="3500" b="1" dirty="0" err="1" smtClean="0">
                <a:solidFill>
                  <a:srgbClr val="FF6600"/>
                </a:solidFill>
                <a:latin typeface="Calibri" pitchFamily="34" charset="0"/>
              </a:rPr>
              <a:t>genetische</a:t>
            </a:r>
            <a:r>
              <a:rPr lang="en-US" sz="3500" b="1" dirty="0" smtClean="0">
                <a:solidFill>
                  <a:srgbClr val="FF6600"/>
                </a:solidFill>
                <a:latin typeface="Calibri" pitchFamily="34" charset="0"/>
              </a:rPr>
              <a:t> code</a:t>
            </a:r>
            <a:r>
              <a:rPr lang="en-US" sz="3500" b="1" dirty="0">
                <a:solidFill>
                  <a:srgbClr val="FF6600"/>
                </a:solidFill>
                <a:latin typeface="Calibri" pitchFamily="34" charset="0"/>
              </a:rPr>
              <a:t>: </a:t>
            </a:r>
            <a:r>
              <a:rPr lang="en-US" sz="2400" b="1" dirty="0" err="1">
                <a:solidFill>
                  <a:srgbClr val="FF6600"/>
                </a:solidFill>
                <a:latin typeface="Calibri" pitchFamily="34" charset="0"/>
              </a:rPr>
              <a:t>Welke</a:t>
            </a:r>
            <a:r>
              <a:rPr lang="en-US" sz="2400" b="1" dirty="0">
                <a:solidFill>
                  <a:srgbClr val="FF6600"/>
                </a:solidFill>
                <a:latin typeface="Calibri" pitchFamily="34" charset="0"/>
              </a:rPr>
              <a:t> </a:t>
            </a:r>
            <a:r>
              <a:rPr lang="en-US" sz="2400" b="1" dirty="0" err="1">
                <a:solidFill>
                  <a:srgbClr val="FF6600"/>
                </a:solidFill>
                <a:latin typeface="Calibri" pitchFamily="34" charset="0"/>
              </a:rPr>
              <a:t>nucleotiden</a:t>
            </a:r>
            <a:r>
              <a:rPr lang="en-US" sz="2400" b="1" dirty="0">
                <a:solidFill>
                  <a:srgbClr val="FF6600"/>
                </a:solidFill>
                <a:latin typeface="Calibri" pitchFamily="34" charset="0"/>
              </a:rPr>
              <a:t> </a:t>
            </a:r>
            <a:r>
              <a:rPr lang="en-US" sz="2400" b="1" dirty="0" smtClean="0">
                <a:solidFill>
                  <a:srgbClr val="FF6600"/>
                </a:solidFill>
                <a:latin typeface="Calibri" pitchFamily="34" charset="0"/>
              </a:rPr>
              <a:t>(</a:t>
            </a:r>
            <a:r>
              <a:rPr lang="en-US" sz="2400" b="1" dirty="0" err="1" smtClean="0">
                <a:solidFill>
                  <a:srgbClr val="FF6600"/>
                </a:solidFill>
                <a:latin typeface="Calibri" pitchFamily="34" charset="0"/>
              </a:rPr>
              <a:t>nt</a:t>
            </a:r>
            <a:r>
              <a:rPr lang="en-US" sz="2400" b="1" dirty="0" smtClean="0">
                <a:solidFill>
                  <a:srgbClr val="FF6600"/>
                </a:solidFill>
                <a:latin typeface="Calibri" pitchFamily="34" charset="0"/>
              </a:rPr>
              <a:t>) </a:t>
            </a:r>
            <a:r>
              <a:rPr lang="en-US" sz="2400" b="1" dirty="0" err="1" smtClean="0">
                <a:solidFill>
                  <a:srgbClr val="FF6600"/>
                </a:solidFill>
                <a:latin typeface="Calibri" pitchFamily="34" charset="0"/>
              </a:rPr>
              <a:t>coderen</a:t>
            </a:r>
            <a:r>
              <a:rPr lang="en-US" sz="2400" b="1" dirty="0" smtClean="0">
                <a:solidFill>
                  <a:srgbClr val="FF6600"/>
                </a:solidFill>
                <a:latin typeface="Calibri" pitchFamily="34" charset="0"/>
              </a:rPr>
              <a:t> </a:t>
            </a:r>
            <a:r>
              <a:rPr lang="en-US" sz="2400" b="1" dirty="0" err="1">
                <a:solidFill>
                  <a:srgbClr val="FF6600"/>
                </a:solidFill>
                <a:latin typeface="Calibri" pitchFamily="34" charset="0"/>
              </a:rPr>
              <a:t>voor</a:t>
            </a:r>
            <a:r>
              <a:rPr lang="en-US" sz="2400" b="1" dirty="0">
                <a:solidFill>
                  <a:srgbClr val="FF6600"/>
                </a:solidFill>
                <a:latin typeface="Calibri" pitchFamily="34" charset="0"/>
              </a:rPr>
              <a:t> </a:t>
            </a:r>
            <a:r>
              <a:rPr lang="en-US" sz="2400" b="1" dirty="0" err="1">
                <a:solidFill>
                  <a:srgbClr val="FF6600"/>
                </a:solidFill>
                <a:latin typeface="Calibri" pitchFamily="34" charset="0"/>
              </a:rPr>
              <a:t>welk</a:t>
            </a:r>
            <a:r>
              <a:rPr lang="en-US" sz="2400" b="1" dirty="0">
                <a:solidFill>
                  <a:srgbClr val="FF6600"/>
                </a:solidFill>
                <a:latin typeface="Calibri" pitchFamily="34" charset="0"/>
              </a:rPr>
              <a:t> </a:t>
            </a:r>
            <a:r>
              <a:rPr lang="en-US" sz="2400" b="1" dirty="0" err="1">
                <a:solidFill>
                  <a:srgbClr val="FF6600"/>
                </a:solidFill>
                <a:latin typeface="Calibri" pitchFamily="34" charset="0"/>
              </a:rPr>
              <a:t>aminozuur</a:t>
            </a:r>
            <a:r>
              <a:rPr lang="en-US" sz="2400" b="1" dirty="0">
                <a:solidFill>
                  <a:srgbClr val="FF6600"/>
                </a:solidFill>
                <a:latin typeface="Calibri" pitchFamily="34" charset="0"/>
              </a:rPr>
              <a:t> </a:t>
            </a:r>
          </a:p>
        </p:txBody>
      </p:sp>
      <p:sp>
        <p:nvSpPr>
          <p:cNvPr id="3" name="Rechthoek 2"/>
          <p:cNvSpPr/>
          <p:nvPr/>
        </p:nvSpPr>
        <p:spPr bwMode="auto">
          <a:xfrm>
            <a:off x="4860032" y="4005064"/>
            <a:ext cx="3672408" cy="223224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nl-NL" sz="4400" b="0" i="0" u="none" strike="noStrike" cap="none" normalizeH="0" baseline="0" smtClean="0">
              <a:ln>
                <a:noFill/>
              </a:ln>
              <a:solidFill>
                <a:srgbClr val="0033CC"/>
              </a:solidFill>
              <a:effectLst/>
              <a:latin typeface="Calibri" pitchFamily="34" charset="0"/>
            </a:endParaRPr>
          </a:p>
        </p:txBody>
      </p:sp>
      <p:sp>
        <p:nvSpPr>
          <p:cNvPr id="4" name="Rechthoek 3"/>
          <p:cNvSpPr/>
          <p:nvPr/>
        </p:nvSpPr>
        <p:spPr bwMode="auto">
          <a:xfrm>
            <a:off x="6660232" y="4437112"/>
            <a:ext cx="2088232" cy="2016224"/>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nl-NL" sz="4400" b="0" i="0" u="none" strike="noStrike" cap="none" normalizeH="0" baseline="0" smtClean="0">
              <a:ln>
                <a:noFill/>
              </a:ln>
              <a:solidFill>
                <a:srgbClr val="0033CC"/>
              </a:solidFill>
              <a:effectLst/>
              <a:latin typeface="Calibri" pitchFamily="34" charset="0"/>
            </a:endParaRPr>
          </a:p>
        </p:txBody>
      </p:sp>
      <p:sp>
        <p:nvSpPr>
          <p:cNvPr id="7" name="Rechthoek 6"/>
          <p:cNvSpPr/>
          <p:nvPr/>
        </p:nvSpPr>
        <p:spPr bwMode="auto">
          <a:xfrm>
            <a:off x="4572000" y="4005064"/>
            <a:ext cx="3960440" cy="2736304"/>
          </a:xfrm>
          <a:prstGeom prst="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nl-NL" sz="4400" b="0" i="0" u="none" strike="noStrike" cap="none" normalizeH="0" baseline="0" smtClean="0">
              <a:ln>
                <a:noFill/>
              </a:ln>
              <a:solidFill>
                <a:srgbClr val="0033CC"/>
              </a:solidFill>
              <a:effectLst/>
              <a:latin typeface="Calibri" pitchFamily="34" charset="0"/>
            </a:endParaRPr>
          </a:p>
        </p:txBody>
      </p:sp>
      <p:sp>
        <p:nvSpPr>
          <p:cNvPr id="8" name="Rechthoek 7"/>
          <p:cNvSpPr/>
          <p:nvPr/>
        </p:nvSpPr>
        <p:spPr bwMode="auto">
          <a:xfrm>
            <a:off x="4572000" y="4055587"/>
            <a:ext cx="4240584" cy="246975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nl-NL" sz="4400" b="0" i="0" u="none" strike="noStrike" cap="none" normalizeH="0" baseline="0" smtClean="0">
              <a:ln>
                <a:noFill/>
              </a:ln>
              <a:solidFill>
                <a:srgbClr val="0033CC"/>
              </a:solidFill>
              <a:effectLst/>
              <a:latin typeface="Calibri" pitchFamily="34" charset="0"/>
            </a:endParaRPr>
          </a:p>
        </p:txBody>
      </p:sp>
      <p:sp>
        <p:nvSpPr>
          <p:cNvPr id="10" name="Tekstvak 9"/>
          <p:cNvSpPr txBox="1"/>
          <p:nvPr/>
        </p:nvSpPr>
        <p:spPr>
          <a:xfrm>
            <a:off x="7876480" y="6358896"/>
            <a:ext cx="936104" cy="323165"/>
          </a:xfrm>
          <a:prstGeom prst="rect">
            <a:avLst/>
          </a:prstGeom>
          <a:noFill/>
        </p:spPr>
        <p:txBody>
          <a:bodyPr wrap="square" rtlCol="0">
            <a:spAutoFit/>
          </a:bodyPr>
          <a:lstStyle/>
          <a:p>
            <a:r>
              <a:rPr lang="nl-NL" sz="1500" dirty="0" smtClean="0">
                <a:solidFill>
                  <a:schemeClr val="tx1"/>
                </a:solidFill>
              </a:rPr>
              <a:t>Fig. 13.4</a:t>
            </a:r>
            <a:endParaRPr lang="nl-NL" sz="1500" dirty="0">
              <a:solidFill>
                <a:schemeClr val="tx1"/>
              </a:solidFill>
            </a:endParaRPr>
          </a:p>
        </p:txBody>
      </p:sp>
    </p:spTree>
    <p:extLst>
      <p:ext uri="{BB962C8B-B14F-4D97-AF65-F5344CB8AC3E}">
        <p14:creationId xmlns:p14="http://schemas.microsoft.com/office/powerpoint/2010/main" val="4425020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b="1" dirty="0" err="1">
                <a:solidFill>
                  <a:srgbClr val="FF6600"/>
                </a:solidFill>
                <a:latin typeface="Calibri" pitchFamily="34" charset="0"/>
              </a:rPr>
              <a:t>Filmpjes</a:t>
            </a:r>
            <a:r>
              <a:rPr lang="en-US" b="1" dirty="0" smtClean="0">
                <a:solidFill>
                  <a:srgbClr val="FF6600"/>
                </a:solidFill>
                <a:latin typeface="Calibri" pitchFamily="34" charset="0"/>
              </a:rPr>
              <a:t>!!</a:t>
            </a:r>
            <a:br>
              <a:rPr lang="en-US" b="1" dirty="0" smtClean="0">
                <a:solidFill>
                  <a:srgbClr val="FF6600"/>
                </a:solidFill>
                <a:latin typeface="Calibri" pitchFamily="34" charset="0"/>
              </a:rPr>
            </a:br>
            <a:r>
              <a:rPr lang="en-US" sz="2600" b="1" dirty="0" err="1" smtClean="0">
                <a:solidFill>
                  <a:schemeClr val="tx1"/>
                </a:solidFill>
                <a:latin typeface="Calibri" pitchFamily="34" charset="0"/>
              </a:rPr>
              <a:t>Totaal</a:t>
            </a:r>
            <a:r>
              <a:rPr lang="en-US" sz="2600" b="1" dirty="0" smtClean="0">
                <a:solidFill>
                  <a:schemeClr val="tx1"/>
                </a:solidFill>
                <a:latin typeface="Calibri" pitchFamily="34" charset="0"/>
              </a:rPr>
              <a:t> 12 </a:t>
            </a:r>
            <a:r>
              <a:rPr lang="en-US" sz="2600" b="1" dirty="0" err="1" smtClean="0">
                <a:solidFill>
                  <a:schemeClr val="tx1"/>
                </a:solidFill>
                <a:latin typeface="Calibri" pitchFamily="34" charset="0"/>
              </a:rPr>
              <a:t>minuten</a:t>
            </a:r>
            <a:r>
              <a:rPr lang="en-US" sz="2600" b="1" dirty="0" smtClean="0">
                <a:solidFill>
                  <a:schemeClr val="tx1"/>
                </a:solidFill>
                <a:latin typeface="Calibri" pitchFamily="34" charset="0"/>
              </a:rPr>
              <a:t>, </a:t>
            </a:r>
            <a:r>
              <a:rPr lang="en-US" sz="2600" b="1" dirty="0" err="1" smtClean="0">
                <a:solidFill>
                  <a:schemeClr val="tx1"/>
                </a:solidFill>
                <a:latin typeface="Calibri" pitchFamily="34" charset="0"/>
              </a:rPr>
              <a:t>ga</a:t>
            </a:r>
            <a:r>
              <a:rPr lang="en-US" sz="2600" b="1" dirty="0" smtClean="0">
                <a:solidFill>
                  <a:schemeClr val="tx1"/>
                </a:solidFill>
                <a:latin typeface="Calibri" pitchFamily="34" charset="0"/>
              </a:rPr>
              <a:t> </a:t>
            </a:r>
            <a:r>
              <a:rPr lang="en-US" sz="2600" b="1" dirty="0" err="1" smtClean="0">
                <a:solidFill>
                  <a:schemeClr val="tx1"/>
                </a:solidFill>
                <a:latin typeface="Calibri" pitchFamily="34" charset="0"/>
              </a:rPr>
              <a:t>er</a:t>
            </a:r>
            <a:r>
              <a:rPr lang="en-US" sz="2600" b="1" dirty="0" smtClean="0">
                <a:solidFill>
                  <a:schemeClr val="tx1"/>
                </a:solidFill>
                <a:latin typeface="Calibri" pitchFamily="34" charset="0"/>
              </a:rPr>
              <a:t> even </a:t>
            </a:r>
            <a:r>
              <a:rPr lang="en-US" sz="2600" b="1" dirty="0" err="1" smtClean="0">
                <a:solidFill>
                  <a:schemeClr val="tx1"/>
                </a:solidFill>
                <a:latin typeface="Calibri" pitchFamily="34" charset="0"/>
              </a:rPr>
              <a:t>lekker</a:t>
            </a:r>
            <a:r>
              <a:rPr lang="en-US" sz="2600" b="1" dirty="0" smtClean="0">
                <a:solidFill>
                  <a:schemeClr val="tx1"/>
                </a:solidFill>
                <a:latin typeface="Calibri" pitchFamily="34" charset="0"/>
              </a:rPr>
              <a:t> </a:t>
            </a:r>
            <a:r>
              <a:rPr lang="en-US" sz="2600" b="1" dirty="0" err="1" smtClean="0">
                <a:solidFill>
                  <a:schemeClr val="tx1"/>
                </a:solidFill>
                <a:latin typeface="Calibri" pitchFamily="34" charset="0"/>
              </a:rPr>
              <a:t>voor</a:t>
            </a:r>
            <a:r>
              <a:rPr lang="en-US" sz="2600" b="1" dirty="0" smtClean="0">
                <a:solidFill>
                  <a:schemeClr val="tx1"/>
                </a:solidFill>
                <a:latin typeface="Calibri" pitchFamily="34" charset="0"/>
              </a:rPr>
              <a:t> </a:t>
            </a:r>
            <a:r>
              <a:rPr lang="en-US" sz="2600" b="1" dirty="0" err="1" smtClean="0">
                <a:solidFill>
                  <a:schemeClr val="tx1"/>
                </a:solidFill>
                <a:latin typeface="Calibri" pitchFamily="34" charset="0"/>
              </a:rPr>
              <a:t>zitten</a:t>
            </a:r>
            <a:endParaRPr lang="en-US" sz="2600" b="1" dirty="0">
              <a:solidFill>
                <a:schemeClr val="tx1"/>
              </a:solidFill>
              <a:latin typeface="Calibri" pitchFamily="34" charset="0"/>
            </a:endParaRPr>
          </a:p>
        </p:txBody>
      </p:sp>
      <p:sp>
        <p:nvSpPr>
          <p:cNvPr id="6" name="TextBox 5">
            <a:hlinkClick r:id="rId3"/>
          </p:cNvPr>
          <p:cNvSpPr txBox="1"/>
          <p:nvPr/>
        </p:nvSpPr>
        <p:spPr>
          <a:xfrm>
            <a:off x="1142976" y="1853975"/>
            <a:ext cx="6715172" cy="615553"/>
          </a:xfrm>
          <a:prstGeom prst="rect">
            <a:avLst/>
          </a:prstGeom>
          <a:noFill/>
        </p:spPr>
        <p:txBody>
          <a:bodyPr wrap="square" rtlCol="0">
            <a:spAutoFit/>
          </a:bodyPr>
          <a:lstStyle/>
          <a:p>
            <a:r>
              <a:rPr lang="en-US" sz="3400" dirty="0" smtClean="0">
                <a:solidFill>
                  <a:schemeClr val="tx1"/>
                </a:solidFill>
              </a:rPr>
              <a:t>Transcription</a:t>
            </a:r>
            <a:endParaRPr lang="nl-NL" sz="3400" dirty="0">
              <a:solidFill>
                <a:schemeClr val="tx1"/>
              </a:solidFill>
            </a:endParaRPr>
          </a:p>
        </p:txBody>
      </p:sp>
      <p:sp>
        <p:nvSpPr>
          <p:cNvPr id="7" name="TextBox 6">
            <a:hlinkClick r:id="rId4"/>
          </p:cNvPr>
          <p:cNvSpPr txBox="1"/>
          <p:nvPr/>
        </p:nvSpPr>
        <p:spPr>
          <a:xfrm>
            <a:off x="1142976" y="2830294"/>
            <a:ext cx="6715172" cy="615553"/>
          </a:xfrm>
          <a:prstGeom prst="rect">
            <a:avLst/>
          </a:prstGeom>
          <a:noFill/>
        </p:spPr>
        <p:txBody>
          <a:bodyPr wrap="square" rtlCol="0">
            <a:spAutoFit/>
          </a:bodyPr>
          <a:lstStyle/>
          <a:p>
            <a:r>
              <a:rPr lang="en-US" sz="3400" dirty="0" smtClean="0">
                <a:solidFill>
                  <a:schemeClr val="tx1"/>
                </a:solidFill>
              </a:rPr>
              <a:t>mRNA processing 5cap &amp; </a:t>
            </a:r>
            <a:r>
              <a:rPr lang="en-US" sz="3400" dirty="0" err="1" smtClean="0">
                <a:solidFill>
                  <a:schemeClr val="tx1"/>
                </a:solidFill>
              </a:rPr>
              <a:t>polyAAA</a:t>
            </a:r>
            <a:endParaRPr lang="nl-NL" sz="3400" dirty="0">
              <a:solidFill>
                <a:schemeClr val="tx1"/>
              </a:solidFill>
            </a:endParaRPr>
          </a:p>
        </p:txBody>
      </p:sp>
      <p:sp>
        <p:nvSpPr>
          <p:cNvPr id="8" name="TextBox 7">
            <a:hlinkClick r:id="rId5"/>
          </p:cNvPr>
          <p:cNvSpPr txBox="1"/>
          <p:nvPr/>
        </p:nvSpPr>
        <p:spPr>
          <a:xfrm>
            <a:off x="1142976" y="3806613"/>
            <a:ext cx="6715172" cy="615553"/>
          </a:xfrm>
          <a:prstGeom prst="rect">
            <a:avLst/>
          </a:prstGeom>
          <a:noFill/>
        </p:spPr>
        <p:txBody>
          <a:bodyPr wrap="square" rtlCol="0">
            <a:spAutoFit/>
          </a:bodyPr>
          <a:lstStyle/>
          <a:p>
            <a:r>
              <a:rPr lang="en-US" sz="3400" dirty="0" smtClean="0">
                <a:solidFill>
                  <a:schemeClr val="tx1"/>
                </a:solidFill>
              </a:rPr>
              <a:t>mRNA splicing</a:t>
            </a:r>
            <a:endParaRPr lang="nl-NL" sz="3400" dirty="0">
              <a:solidFill>
                <a:schemeClr val="tx1"/>
              </a:solidFill>
            </a:endParaRPr>
          </a:p>
        </p:txBody>
      </p:sp>
      <p:sp>
        <p:nvSpPr>
          <p:cNvPr id="9" name="TextBox 8">
            <a:hlinkClick r:id="rId6"/>
          </p:cNvPr>
          <p:cNvSpPr txBox="1"/>
          <p:nvPr/>
        </p:nvSpPr>
        <p:spPr>
          <a:xfrm>
            <a:off x="1142976" y="4782933"/>
            <a:ext cx="6715172" cy="1138773"/>
          </a:xfrm>
          <a:prstGeom prst="rect">
            <a:avLst/>
          </a:prstGeom>
          <a:noFill/>
        </p:spPr>
        <p:txBody>
          <a:bodyPr wrap="square" rtlCol="0">
            <a:spAutoFit/>
          </a:bodyPr>
          <a:lstStyle/>
          <a:p>
            <a:r>
              <a:rPr lang="en-US" sz="3400" dirty="0" smtClean="0">
                <a:solidFill>
                  <a:schemeClr val="tx1"/>
                </a:solidFill>
              </a:rPr>
              <a:t>Translation (</a:t>
            </a:r>
            <a:r>
              <a:rPr lang="en-US" sz="3400" dirty="0" err="1" smtClean="0">
                <a:solidFill>
                  <a:schemeClr val="tx1"/>
                </a:solidFill>
              </a:rPr>
              <a:t>vooruitblik</a:t>
            </a:r>
            <a:r>
              <a:rPr lang="en-US" sz="3400" dirty="0" smtClean="0">
                <a:solidFill>
                  <a:schemeClr val="tx1"/>
                </a:solidFill>
              </a:rPr>
              <a:t> </a:t>
            </a:r>
            <a:r>
              <a:rPr lang="en-US" sz="3400" dirty="0" err="1" smtClean="0">
                <a:solidFill>
                  <a:schemeClr val="tx1"/>
                </a:solidFill>
              </a:rPr>
              <a:t>naar</a:t>
            </a:r>
            <a:r>
              <a:rPr lang="en-US" sz="3400" dirty="0" smtClean="0">
                <a:solidFill>
                  <a:schemeClr val="tx1"/>
                </a:solidFill>
              </a:rPr>
              <a:t> </a:t>
            </a:r>
            <a:r>
              <a:rPr lang="en-US" sz="3400" dirty="0" err="1" smtClean="0">
                <a:solidFill>
                  <a:schemeClr val="tx1"/>
                </a:solidFill>
              </a:rPr>
              <a:t>volgende</a:t>
            </a:r>
            <a:r>
              <a:rPr lang="en-US" sz="3400" dirty="0" smtClean="0">
                <a:solidFill>
                  <a:schemeClr val="tx1"/>
                </a:solidFill>
              </a:rPr>
              <a:t> les)</a:t>
            </a:r>
            <a:endParaRPr lang="nl-NL" sz="3400" dirty="0">
              <a:solidFill>
                <a:schemeClr val="tx1"/>
              </a:solidFill>
            </a:endParaRPr>
          </a:p>
        </p:txBody>
      </p:sp>
    </p:spTree>
    <p:extLst>
      <p:ext uri="{BB962C8B-B14F-4D97-AF65-F5344CB8AC3E}">
        <p14:creationId xmlns:p14="http://schemas.microsoft.com/office/powerpoint/2010/main" val="1681985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sz="half" idx="1"/>
          </p:nvPr>
        </p:nvSpPr>
        <p:spPr>
          <a:xfrm>
            <a:off x="179388" y="1600200"/>
            <a:ext cx="4032250" cy="4525963"/>
          </a:xfrm>
        </p:spPr>
        <p:txBody>
          <a:bodyPr/>
          <a:lstStyle/>
          <a:p>
            <a:pPr>
              <a:buFont typeface="Wingdings" panose="05000000000000000000" pitchFamily="2" charset="2"/>
              <a:buChar char="Ø"/>
            </a:pPr>
            <a:r>
              <a:rPr lang="en-US" sz="2800" dirty="0">
                <a:solidFill>
                  <a:schemeClr val="bg1">
                    <a:lumMod val="65000"/>
                  </a:schemeClr>
                </a:solidFill>
                <a:latin typeface="Calibri" pitchFamily="34" charset="0"/>
              </a:rPr>
              <a:t>RNA </a:t>
            </a:r>
            <a:r>
              <a:rPr lang="en-US" sz="2800" b="1" dirty="0" err="1">
                <a:solidFill>
                  <a:schemeClr val="bg1">
                    <a:lumMod val="65000"/>
                  </a:schemeClr>
                </a:solidFill>
                <a:latin typeface="Calibri" pitchFamily="34" charset="0"/>
              </a:rPr>
              <a:t>homopolymeren</a:t>
            </a:r>
            <a:endParaRPr lang="en-US" sz="2800" dirty="0" smtClean="0">
              <a:solidFill>
                <a:schemeClr val="bg1">
                  <a:lumMod val="65000"/>
                </a:schemeClr>
              </a:solidFill>
              <a:latin typeface="Calibri" pitchFamily="34" charset="0"/>
            </a:endParaRPr>
          </a:p>
          <a:p>
            <a:pPr>
              <a:buFont typeface="Wingdings" panose="05000000000000000000" pitchFamily="2" charset="2"/>
              <a:buChar char="Ø"/>
            </a:pPr>
            <a:r>
              <a:rPr lang="en-US" sz="2800" dirty="0" smtClean="0">
                <a:latin typeface="Calibri" pitchFamily="34" charset="0"/>
              </a:rPr>
              <a:t>RNA </a:t>
            </a:r>
            <a:r>
              <a:rPr lang="en-US" sz="2800" b="1" dirty="0" err="1">
                <a:latin typeface="Calibri" pitchFamily="34" charset="0"/>
              </a:rPr>
              <a:t>heteropolymeren</a:t>
            </a:r>
            <a:r>
              <a:rPr lang="en-US" sz="2800" dirty="0">
                <a:latin typeface="Calibri" pitchFamily="34" charset="0"/>
              </a:rPr>
              <a:t>, Mix (</a:t>
            </a:r>
            <a:r>
              <a:rPr lang="en-US" sz="2800" dirty="0" err="1">
                <a:latin typeface="Calibri" pitchFamily="34" charset="0"/>
              </a:rPr>
              <a:t>verschillende</a:t>
            </a:r>
            <a:r>
              <a:rPr lang="en-US" sz="2800" dirty="0">
                <a:latin typeface="Calibri" pitchFamily="34" charset="0"/>
              </a:rPr>
              <a:t> </a:t>
            </a:r>
            <a:r>
              <a:rPr lang="en-US" sz="2800" dirty="0" err="1" smtClean="0">
                <a:latin typeface="Calibri" pitchFamily="34" charset="0"/>
              </a:rPr>
              <a:t>hoeveelheden</a:t>
            </a:r>
            <a:r>
              <a:rPr lang="en-US" sz="2800" dirty="0" smtClean="0">
                <a:latin typeface="Calibri" pitchFamily="34" charset="0"/>
              </a:rPr>
              <a:t>) </a:t>
            </a:r>
            <a:r>
              <a:rPr lang="en-US" sz="2800" dirty="0">
                <a:latin typeface="Calibri" pitchFamily="34" charset="0"/>
              </a:rPr>
              <a:t>van </a:t>
            </a:r>
            <a:r>
              <a:rPr lang="en-US" sz="2800" dirty="0" err="1">
                <a:latin typeface="Calibri" pitchFamily="34" charset="0"/>
              </a:rPr>
              <a:t>nt</a:t>
            </a:r>
            <a:r>
              <a:rPr lang="en-US" sz="2800" dirty="0">
                <a:latin typeface="Calibri" pitchFamily="34" charset="0"/>
              </a:rPr>
              <a:t> </a:t>
            </a:r>
            <a:endParaRPr lang="en-US" sz="2800" dirty="0" smtClean="0">
              <a:latin typeface="Calibri" pitchFamily="34" charset="0"/>
            </a:endParaRPr>
          </a:p>
          <a:p>
            <a:pPr marL="0" indent="0">
              <a:buNone/>
            </a:pPr>
            <a:endParaRPr lang="en-US" sz="2800" dirty="0" smtClean="0">
              <a:latin typeface="Calibri" pitchFamily="34" charset="0"/>
              <a:sym typeface="Wingdings" pitchFamily="2" charset="2"/>
            </a:endParaRPr>
          </a:p>
          <a:p>
            <a:pPr marL="0" indent="0">
              <a:buNone/>
              <a:tabLst>
                <a:tab pos="357188" algn="l"/>
              </a:tabLst>
            </a:pPr>
            <a:r>
              <a:rPr lang="en-US" sz="2800" dirty="0">
                <a:latin typeface="Calibri" pitchFamily="34" charset="0"/>
                <a:sym typeface="Wingdings" pitchFamily="2" charset="2"/>
              </a:rPr>
              <a:t>	</a:t>
            </a:r>
            <a:r>
              <a:rPr lang="en-US" sz="2800" dirty="0" smtClean="0">
                <a:latin typeface="Calibri" pitchFamily="34" charset="0"/>
                <a:sym typeface="Wingdings" pitchFamily="2" charset="2"/>
              </a:rPr>
              <a:t> </a:t>
            </a:r>
            <a:r>
              <a:rPr lang="en-US" sz="2800" dirty="0" err="1">
                <a:latin typeface="Calibri" pitchFamily="34" charset="0"/>
                <a:sym typeface="Wingdings" pitchFamily="2" charset="2"/>
              </a:rPr>
              <a:t>aminozuuranalyse</a:t>
            </a:r>
            <a:r>
              <a:rPr lang="en-US" sz="2800" dirty="0">
                <a:latin typeface="Calibri" pitchFamily="34" charset="0"/>
                <a:sym typeface="Wingdings" pitchFamily="2" charset="2"/>
              </a:rPr>
              <a:t> </a:t>
            </a:r>
            <a:r>
              <a:rPr lang="en-US" sz="2800" dirty="0" smtClean="0">
                <a:latin typeface="Calibri" pitchFamily="34" charset="0"/>
                <a:sym typeface="Wingdings" pitchFamily="2" charset="2"/>
              </a:rPr>
              <a:t>	</a:t>
            </a:r>
            <a:r>
              <a:rPr lang="en-US" sz="2800" dirty="0" err="1" smtClean="0">
                <a:latin typeface="Calibri" pitchFamily="34" charset="0"/>
                <a:sym typeface="Wingdings" pitchFamily="2" charset="2"/>
              </a:rPr>
              <a:t>producten</a:t>
            </a:r>
            <a:endParaRPr lang="en-US" sz="2800" dirty="0">
              <a:latin typeface="Calibri" pitchFamily="34" charset="0"/>
              <a:sym typeface="Wingdings" pitchFamily="2" charset="2"/>
            </a:endParaRPr>
          </a:p>
          <a:p>
            <a:pPr lvl="1"/>
            <a:r>
              <a:rPr lang="en-US" sz="2400" dirty="0" err="1">
                <a:latin typeface="Calibri" pitchFamily="34" charset="0"/>
                <a:sym typeface="Wingdings" pitchFamily="2" charset="2"/>
              </a:rPr>
              <a:t>Samenstelling</a:t>
            </a:r>
            <a:r>
              <a:rPr lang="en-US" sz="2400" dirty="0">
                <a:latin typeface="Calibri" pitchFamily="34" charset="0"/>
                <a:sym typeface="Wingdings" pitchFamily="2" charset="2"/>
              </a:rPr>
              <a:t> </a:t>
            </a:r>
            <a:r>
              <a:rPr lang="en-US" sz="2400" dirty="0" err="1">
                <a:latin typeface="Calibri" pitchFamily="34" charset="0"/>
                <a:sym typeface="Wingdings" pitchFamily="2" charset="2"/>
              </a:rPr>
              <a:t>tripletten</a:t>
            </a:r>
            <a:r>
              <a:rPr lang="en-US" sz="2400" dirty="0">
                <a:latin typeface="Calibri" pitchFamily="34" charset="0"/>
                <a:sym typeface="Wingdings" pitchFamily="2" charset="2"/>
              </a:rPr>
              <a:t> </a:t>
            </a:r>
            <a:r>
              <a:rPr lang="en-US" sz="2400" dirty="0" err="1">
                <a:latin typeface="Calibri" pitchFamily="34" charset="0"/>
                <a:sym typeface="Wingdings" pitchFamily="2" charset="2"/>
              </a:rPr>
              <a:t>dan</a:t>
            </a:r>
            <a:r>
              <a:rPr lang="en-US" sz="2400" dirty="0">
                <a:latin typeface="Calibri" pitchFamily="34" charset="0"/>
                <a:sym typeface="Wingdings" pitchFamily="2" charset="2"/>
              </a:rPr>
              <a:t> </a:t>
            </a:r>
            <a:r>
              <a:rPr lang="en-US" sz="2400" dirty="0" err="1">
                <a:latin typeface="Calibri" pitchFamily="34" charset="0"/>
                <a:sym typeface="Wingdings" pitchFamily="2" charset="2"/>
              </a:rPr>
              <a:t>bekend</a:t>
            </a:r>
            <a:r>
              <a:rPr lang="en-US" sz="2400" dirty="0">
                <a:latin typeface="Calibri" pitchFamily="34" charset="0"/>
                <a:sym typeface="Wingdings" pitchFamily="2" charset="2"/>
              </a:rPr>
              <a:t>, maar </a:t>
            </a:r>
            <a:r>
              <a:rPr lang="en-US" sz="2400" dirty="0" err="1">
                <a:latin typeface="Calibri" pitchFamily="34" charset="0"/>
                <a:sym typeface="Wingdings" pitchFamily="2" charset="2"/>
              </a:rPr>
              <a:t>niet</a:t>
            </a:r>
            <a:r>
              <a:rPr lang="en-US" sz="2400" dirty="0">
                <a:latin typeface="Calibri" pitchFamily="34" charset="0"/>
                <a:sym typeface="Wingdings" pitchFamily="2" charset="2"/>
              </a:rPr>
              <a:t> de </a:t>
            </a:r>
            <a:r>
              <a:rPr lang="en-US" sz="2400" dirty="0" err="1">
                <a:latin typeface="Calibri" pitchFamily="34" charset="0"/>
                <a:sym typeface="Wingdings" pitchFamily="2" charset="2"/>
              </a:rPr>
              <a:t>exacte</a:t>
            </a:r>
            <a:r>
              <a:rPr lang="en-US" sz="2400" dirty="0">
                <a:latin typeface="Calibri" pitchFamily="34" charset="0"/>
                <a:sym typeface="Wingdings" pitchFamily="2" charset="2"/>
              </a:rPr>
              <a:t> </a:t>
            </a:r>
            <a:r>
              <a:rPr lang="en-US" sz="2400" dirty="0" err="1">
                <a:latin typeface="Calibri" pitchFamily="34" charset="0"/>
                <a:sym typeface="Wingdings" pitchFamily="2" charset="2"/>
              </a:rPr>
              <a:t>volgorde</a:t>
            </a:r>
            <a:endParaRPr lang="en-US" sz="2400" dirty="0">
              <a:latin typeface="Calibri" pitchFamily="34" charset="0"/>
            </a:endParaRPr>
          </a:p>
        </p:txBody>
      </p:sp>
      <p:sp>
        <p:nvSpPr>
          <p:cNvPr id="2" name="Tekstvak 1"/>
          <p:cNvSpPr txBox="1"/>
          <p:nvPr/>
        </p:nvSpPr>
        <p:spPr>
          <a:xfrm>
            <a:off x="5364088" y="1628800"/>
            <a:ext cx="2664296" cy="338554"/>
          </a:xfrm>
          <a:prstGeom prst="rect">
            <a:avLst/>
          </a:prstGeom>
          <a:noFill/>
        </p:spPr>
        <p:txBody>
          <a:bodyPr wrap="square" rtlCol="0">
            <a:spAutoFit/>
          </a:bodyPr>
          <a:lstStyle/>
          <a:p>
            <a:r>
              <a:rPr lang="nl-NL" sz="1600" b="1" dirty="0" smtClean="0">
                <a:solidFill>
                  <a:srgbClr val="FF0000"/>
                </a:solidFill>
              </a:rPr>
              <a:t>Toegevoegd: 1/6 A en 5/6 C</a:t>
            </a:r>
            <a:endParaRPr lang="nl-NL" sz="1600" b="1" dirty="0">
              <a:solidFill>
                <a:srgbClr val="FF0000"/>
              </a:solidFill>
            </a:endParaRPr>
          </a:p>
        </p:txBody>
      </p:sp>
      <p:sp>
        <p:nvSpPr>
          <p:cNvPr id="6" name="Rectangle 2"/>
          <p:cNvSpPr>
            <a:spLocks noGrp="1" noChangeArrowheads="1"/>
          </p:cNvSpPr>
          <p:nvPr>
            <p:ph type="title"/>
          </p:nvPr>
        </p:nvSpPr>
        <p:spPr>
          <a:xfrm>
            <a:off x="91480" y="188640"/>
            <a:ext cx="9001000" cy="1143000"/>
          </a:xfrm>
        </p:spPr>
        <p:txBody>
          <a:bodyPr/>
          <a:lstStyle/>
          <a:p>
            <a:r>
              <a:rPr lang="en-US" sz="3500" b="1" u="sng" dirty="0" err="1" smtClean="0">
                <a:solidFill>
                  <a:srgbClr val="FF6600"/>
                </a:solidFill>
                <a:latin typeface="Calibri" pitchFamily="34" charset="0"/>
              </a:rPr>
              <a:t>Onderzoek</a:t>
            </a:r>
            <a:r>
              <a:rPr lang="en-US" sz="3500" b="1" dirty="0" smtClean="0">
                <a:solidFill>
                  <a:srgbClr val="FF6600"/>
                </a:solidFill>
                <a:latin typeface="Calibri" pitchFamily="34" charset="0"/>
              </a:rPr>
              <a:t>: Het </a:t>
            </a:r>
            <a:r>
              <a:rPr lang="en-US" sz="3500" b="1" dirty="0" err="1" smtClean="0">
                <a:solidFill>
                  <a:srgbClr val="FF6600"/>
                </a:solidFill>
                <a:latin typeface="Calibri" pitchFamily="34" charset="0"/>
              </a:rPr>
              <a:t>breken</a:t>
            </a:r>
            <a:r>
              <a:rPr lang="en-US" sz="3500" b="1" dirty="0" smtClean="0">
                <a:solidFill>
                  <a:srgbClr val="FF6600"/>
                </a:solidFill>
                <a:latin typeface="Calibri" pitchFamily="34" charset="0"/>
              </a:rPr>
              <a:t> van de </a:t>
            </a:r>
            <a:r>
              <a:rPr lang="en-US" sz="3500" b="1" dirty="0" err="1" smtClean="0">
                <a:solidFill>
                  <a:srgbClr val="FF6600"/>
                </a:solidFill>
                <a:latin typeface="Calibri" pitchFamily="34" charset="0"/>
              </a:rPr>
              <a:t>genetische</a:t>
            </a:r>
            <a:r>
              <a:rPr lang="en-US" sz="3500" b="1" dirty="0" smtClean="0">
                <a:solidFill>
                  <a:srgbClr val="FF6600"/>
                </a:solidFill>
                <a:latin typeface="Calibri" pitchFamily="34" charset="0"/>
              </a:rPr>
              <a:t> code</a:t>
            </a:r>
            <a:r>
              <a:rPr lang="en-US" sz="3500" b="1" dirty="0">
                <a:solidFill>
                  <a:srgbClr val="FF6600"/>
                </a:solidFill>
                <a:latin typeface="Calibri" pitchFamily="34" charset="0"/>
              </a:rPr>
              <a:t>: </a:t>
            </a:r>
            <a:r>
              <a:rPr lang="en-US" sz="2400" b="1" dirty="0" err="1">
                <a:solidFill>
                  <a:srgbClr val="FF6600"/>
                </a:solidFill>
                <a:latin typeface="Calibri" pitchFamily="34" charset="0"/>
              </a:rPr>
              <a:t>Welke</a:t>
            </a:r>
            <a:r>
              <a:rPr lang="en-US" sz="2400" b="1" dirty="0">
                <a:solidFill>
                  <a:srgbClr val="FF6600"/>
                </a:solidFill>
                <a:latin typeface="Calibri" pitchFamily="34" charset="0"/>
              </a:rPr>
              <a:t> </a:t>
            </a:r>
            <a:r>
              <a:rPr lang="en-US" sz="2400" b="1" dirty="0" err="1">
                <a:solidFill>
                  <a:srgbClr val="FF6600"/>
                </a:solidFill>
                <a:latin typeface="Calibri" pitchFamily="34" charset="0"/>
              </a:rPr>
              <a:t>nucleotiden</a:t>
            </a:r>
            <a:r>
              <a:rPr lang="en-US" sz="2400" b="1" dirty="0">
                <a:solidFill>
                  <a:srgbClr val="FF6600"/>
                </a:solidFill>
                <a:latin typeface="Calibri" pitchFamily="34" charset="0"/>
              </a:rPr>
              <a:t> </a:t>
            </a:r>
            <a:r>
              <a:rPr lang="en-US" sz="2400" b="1" dirty="0" smtClean="0">
                <a:solidFill>
                  <a:srgbClr val="FF6600"/>
                </a:solidFill>
                <a:latin typeface="Calibri" pitchFamily="34" charset="0"/>
              </a:rPr>
              <a:t>(</a:t>
            </a:r>
            <a:r>
              <a:rPr lang="en-US" sz="2400" b="1" dirty="0" err="1" smtClean="0">
                <a:solidFill>
                  <a:srgbClr val="FF6600"/>
                </a:solidFill>
                <a:latin typeface="Calibri" pitchFamily="34" charset="0"/>
              </a:rPr>
              <a:t>nt</a:t>
            </a:r>
            <a:r>
              <a:rPr lang="en-US" sz="2400" b="1" dirty="0" smtClean="0">
                <a:solidFill>
                  <a:srgbClr val="FF6600"/>
                </a:solidFill>
                <a:latin typeface="Calibri" pitchFamily="34" charset="0"/>
              </a:rPr>
              <a:t>) </a:t>
            </a:r>
            <a:r>
              <a:rPr lang="en-US" sz="2400" b="1" dirty="0" err="1" smtClean="0">
                <a:solidFill>
                  <a:srgbClr val="FF6600"/>
                </a:solidFill>
                <a:latin typeface="Calibri" pitchFamily="34" charset="0"/>
              </a:rPr>
              <a:t>coderen</a:t>
            </a:r>
            <a:r>
              <a:rPr lang="en-US" sz="2400" b="1" dirty="0" smtClean="0">
                <a:solidFill>
                  <a:srgbClr val="FF6600"/>
                </a:solidFill>
                <a:latin typeface="Calibri" pitchFamily="34" charset="0"/>
              </a:rPr>
              <a:t> </a:t>
            </a:r>
            <a:r>
              <a:rPr lang="en-US" sz="2400" b="1" dirty="0" err="1">
                <a:solidFill>
                  <a:srgbClr val="FF6600"/>
                </a:solidFill>
                <a:latin typeface="Calibri" pitchFamily="34" charset="0"/>
              </a:rPr>
              <a:t>voor</a:t>
            </a:r>
            <a:r>
              <a:rPr lang="en-US" sz="2400" b="1" dirty="0">
                <a:solidFill>
                  <a:srgbClr val="FF6600"/>
                </a:solidFill>
                <a:latin typeface="Calibri" pitchFamily="34" charset="0"/>
              </a:rPr>
              <a:t> </a:t>
            </a:r>
            <a:r>
              <a:rPr lang="en-US" sz="2400" b="1" dirty="0" err="1">
                <a:solidFill>
                  <a:srgbClr val="FF6600"/>
                </a:solidFill>
                <a:latin typeface="Calibri" pitchFamily="34" charset="0"/>
              </a:rPr>
              <a:t>welk</a:t>
            </a:r>
            <a:r>
              <a:rPr lang="en-US" sz="2400" b="1" dirty="0">
                <a:solidFill>
                  <a:srgbClr val="FF6600"/>
                </a:solidFill>
                <a:latin typeface="Calibri" pitchFamily="34" charset="0"/>
              </a:rPr>
              <a:t> </a:t>
            </a:r>
            <a:r>
              <a:rPr lang="en-US" sz="2400" b="1" dirty="0" err="1">
                <a:solidFill>
                  <a:srgbClr val="FF6600"/>
                </a:solidFill>
                <a:latin typeface="Calibri" pitchFamily="34" charset="0"/>
              </a:rPr>
              <a:t>aminozuur</a:t>
            </a:r>
            <a:r>
              <a:rPr lang="en-US" sz="2400" b="1" dirty="0">
                <a:solidFill>
                  <a:srgbClr val="FF6600"/>
                </a:solidFill>
                <a:latin typeface="Calibri" pitchFamily="34" charset="0"/>
              </a:rPr>
              <a:t> </a:t>
            </a:r>
          </a:p>
        </p:txBody>
      </p:sp>
      <p:sp>
        <p:nvSpPr>
          <p:cNvPr id="3" name="Rechthoek 2"/>
          <p:cNvSpPr/>
          <p:nvPr/>
        </p:nvSpPr>
        <p:spPr bwMode="auto">
          <a:xfrm>
            <a:off x="4860032" y="4005064"/>
            <a:ext cx="3672408" cy="2232248"/>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nl-NL" sz="4400" b="0" i="0" u="none" strike="noStrike" cap="none" normalizeH="0" baseline="0" smtClean="0">
              <a:ln>
                <a:noFill/>
              </a:ln>
              <a:solidFill>
                <a:srgbClr val="0033CC"/>
              </a:solidFill>
              <a:effectLst/>
              <a:latin typeface="Calibri" pitchFamily="34" charset="0"/>
            </a:endParaRPr>
          </a:p>
        </p:txBody>
      </p:sp>
      <p:sp>
        <p:nvSpPr>
          <p:cNvPr id="7" name="Rechthoek 6"/>
          <p:cNvSpPr/>
          <p:nvPr/>
        </p:nvSpPr>
        <p:spPr bwMode="auto">
          <a:xfrm>
            <a:off x="4572000" y="4005064"/>
            <a:ext cx="3960440" cy="2736304"/>
          </a:xfrm>
          <a:prstGeom prst="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nl-NL" sz="4400" b="0" i="0" u="none" strike="noStrike" cap="none" normalizeH="0" baseline="0" smtClean="0">
              <a:ln>
                <a:noFill/>
              </a:ln>
              <a:solidFill>
                <a:srgbClr val="0033CC"/>
              </a:solidFill>
              <a:effectLst/>
              <a:latin typeface="Calibri" pitchFamily="34" charset="0"/>
            </a:endParaRPr>
          </a:p>
        </p:txBody>
      </p:sp>
      <p:pic>
        <p:nvPicPr>
          <p:cNvPr id="5" name="Afbeelding 4"/>
          <p:cNvPicPr>
            <a:picLocks noChangeAspect="1"/>
          </p:cNvPicPr>
          <p:nvPr/>
        </p:nvPicPr>
        <p:blipFill rotWithShape="1">
          <a:blip r:embed="rId2">
            <a:extLst>
              <a:ext uri="{28A0092B-C50C-407E-A947-70E740481C1C}">
                <a14:useLocalDpi xmlns:a14="http://schemas.microsoft.com/office/drawing/2010/main" val="0"/>
              </a:ext>
            </a:extLst>
          </a:blip>
          <a:srcRect b="51366"/>
          <a:stretch/>
        </p:blipFill>
        <p:spPr>
          <a:xfrm>
            <a:off x="4330013" y="1967354"/>
            <a:ext cx="4660437" cy="2181726"/>
          </a:xfrm>
          <a:prstGeom prst="rect">
            <a:avLst/>
          </a:prstGeom>
        </p:spPr>
      </p:pic>
      <p:pic>
        <p:nvPicPr>
          <p:cNvPr id="13" name="Afbeelding 12"/>
          <p:cNvPicPr>
            <a:picLocks noChangeAspect="1"/>
          </p:cNvPicPr>
          <p:nvPr/>
        </p:nvPicPr>
        <p:blipFill rotWithShape="1">
          <a:blip r:embed="rId2">
            <a:extLst>
              <a:ext uri="{28A0092B-C50C-407E-A947-70E740481C1C}">
                <a14:useLocalDpi xmlns:a14="http://schemas.microsoft.com/office/drawing/2010/main" val="0"/>
              </a:ext>
            </a:extLst>
          </a:blip>
          <a:srcRect t="48841" r="49658"/>
          <a:stretch/>
        </p:blipFill>
        <p:spPr>
          <a:xfrm>
            <a:off x="4211638" y="4206583"/>
            <a:ext cx="2346139" cy="2294994"/>
          </a:xfrm>
          <a:prstGeom prst="rect">
            <a:avLst/>
          </a:prstGeom>
        </p:spPr>
      </p:pic>
      <p:pic>
        <p:nvPicPr>
          <p:cNvPr id="14" name="Afbeelding 13"/>
          <p:cNvPicPr>
            <a:picLocks noChangeAspect="1"/>
          </p:cNvPicPr>
          <p:nvPr/>
        </p:nvPicPr>
        <p:blipFill rotWithShape="1">
          <a:blip r:embed="rId2">
            <a:extLst>
              <a:ext uri="{28A0092B-C50C-407E-A947-70E740481C1C}">
                <a14:useLocalDpi xmlns:a14="http://schemas.microsoft.com/office/drawing/2010/main" val="0"/>
              </a:ext>
            </a:extLst>
          </a:blip>
          <a:srcRect l="49155" t="57786" r="12217"/>
          <a:stretch/>
        </p:blipFill>
        <p:spPr>
          <a:xfrm>
            <a:off x="6516216" y="4607883"/>
            <a:ext cx="1800200" cy="1893694"/>
          </a:xfrm>
          <a:prstGeom prst="rect">
            <a:avLst/>
          </a:prstGeom>
        </p:spPr>
      </p:pic>
      <p:sp>
        <p:nvSpPr>
          <p:cNvPr id="15" name="Tekstvak 14"/>
          <p:cNvSpPr txBox="1"/>
          <p:nvPr/>
        </p:nvSpPr>
        <p:spPr>
          <a:xfrm>
            <a:off x="7956698" y="6432481"/>
            <a:ext cx="936104" cy="323165"/>
          </a:xfrm>
          <a:prstGeom prst="rect">
            <a:avLst/>
          </a:prstGeom>
          <a:noFill/>
        </p:spPr>
        <p:txBody>
          <a:bodyPr wrap="square" rtlCol="0">
            <a:spAutoFit/>
          </a:bodyPr>
          <a:lstStyle/>
          <a:p>
            <a:r>
              <a:rPr lang="nl-NL" sz="1500" dirty="0" smtClean="0">
                <a:solidFill>
                  <a:schemeClr val="tx1"/>
                </a:solidFill>
              </a:rPr>
              <a:t>Fig. 13.4</a:t>
            </a:r>
            <a:endParaRPr lang="nl-NL" sz="1500" dirty="0">
              <a:solidFill>
                <a:schemeClr val="tx1"/>
              </a:solidFill>
            </a:endParaRPr>
          </a:p>
        </p:txBody>
      </p:sp>
    </p:spTree>
    <p:extLst>
      <p:ext uri="{BB962C8B-B14F-4D97-AF65-F5344CB8AC3E}">
        <p14:creationId xmlns:p14="http://schemas.microsoft.com/office/powerpoint/2010/main" val="292998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ijdelijke aanduiding voor inhoud 2"/>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3418858" y="2708920"/>
            <a:ext cx="5457039" cy="1872208"/>
          </a:xfrm>
        </p:spPr>
      </p:pic>
      <p:sp>
        <p:nvSpPr>
          <p:cNvPr id="9219" name="Rectangle 3"/>
          <p:cNvSpPr>
            <a:spLocks noGrp="1" noChangeArrowheads="1"/>
          </p:cNvSpPr>
          <p:nvPr>
            <p:ph type="body" sz="half" idx="1"/>
          </p:nvPr>
        </p:nvSpPr>
        <p:spPr>
          <a:xfrm>
            <a:off x="107504" y="1340768"/>
            <a:ext cx="8281044" cy="5069160"/>
          </a:xfrm>
        </p:spPr>
        <p:txBody>
          <a:bodyPr/>
          <a:lstStyle/>
          <a:p>
            <a:pPr>
              <a:buFont typeface="Wingdings" panose="05000000000000000000" pitchFamily="2" charset="2"/>
              <a:buChar char="Ø"/>
            </a:pPr>
            <a:r>
              <a:rPr lang="en-US" sz="2800" dirty="0">
                <a:solidFill>
                  <a:schemeClr val="bg1">
                    <a:lumMod val="65000"/>
                  </a:schemeClr>
                </a:solidFill>
                <a:latin typeface="Calibri" pitchFamily="34" charset="0"/>
              </a:rPr>
              <a:t>RNA </a:t>
            </a:r>
            <a:r>
              <a:rPr lang="en-US" sz="2800" b="1" dirty="0" err="1">
                <a:solidFill>
                  <a:schemeClr val="bg1">
                    <a:lumMod val="65000"/>
                  </a:schemeClr>
                </a:solidFill>
                <a:latin typeface="Calibri" pitchFamily="34" charset="0"/>
              </a:rPr>
              <a:t>homopolymeren</a:t>
            </a:r>
            <a:endParaRPr lang="en-US" sz="2800" dirty="0" smtClean="0">
              <a:solidFill>
                <a:schemeClr val="bg1">
                  <a:lumMod val="65000"/>
                </a:schemeClr>
              </a:solidFill>
              <a:latin typeface="Calibri" pitchFamily="34" charset="0"/>
            </a:endParaRPr>
          </a:p>
          <a:p>
            <a:pPr>
              <a:buFont typeface="Wingdings" panose="05000000000000000000" pitchFamily="2" charset="2"/>
              <a:buChar char="Ø"/>
            </a:pPr>
            <a:r>
              <a:rPr lang="en-US" sz="2800" dirty="0" smtClean="0">
                <a:solidFill>
                  <a:schemeClr val="bg1">
                    <a:lumMod val="65000"/>
                  </a:schemeClr>
                </a:solidFill>
                <a:latin typeface="Calibri" pitchFamily="34" charset="0"/>
              </a:rPr>
              <a:t>RNA </a:t>
            </a:r>
            <a:r>
              <a:rPr lang="en-US" sz="2800" b="1" dirty="0" err="1" smtClean="0">
                <a:solidFill>
                  <a:schemeClr val="bg1">
                    <a:lumMod val="65000"/>
                  </a:schemeClr>
                </a:solidFill>
                <a:latin typeface="Calibri" pitchFamily="34" charset="0"/>
              </a:rPr>
              <a:t>heteropolymeren</a:t>
            </a:r>
            <a:endParaRPr lang="en-US" sz="2800" dirty="0">
              <a:solidFill>
                <a:schemeClr val="bg1">
                  <a:lumMod val="65000"/>
                </a:schemeClr>
              </a:solidFill>
              <a:latin typeface="Calibri" pitchFamily="34" charset="0"/>
            </a:endParaRPr>
          </a:p>
          <a:p>
            <a:pPr>
              <a:buFont typeface="Wingdings" panose="05000000000000000000" pitchFamily="2" charset="2"/>
              <a:buChar char="Ø"/>
            </a:pPr>
            <a:r>
              <a:rPr lang="en-US" sz="2800" dirty="0" smtClean="0">
                <a:latin typeface="Calibri" pitchFamily="34" charset="0"/>
              </a:rPr>
              <a:t>Triplet Binding assay</a:t>
            </a:r>
          </a:p>
          <a:p>
            <a:endParaRPr lang="en-US" sz="2800" dirty="0" smtClean="0">
              <a:latin typeface="Calibri" pitchFamily="34" charset="0"/>
            </a:endParaRPr>
          </a:p>
          <a:p>
            <a:pPr lvl="1">
              <a:buFont typeface="Calibri" panose="020F0502020204030204" pitchFamily="34" charset="0"/>
              <a:buChar char="₋"/>
            </a:pPr>
            <a:endParaRPr lang="en-US" sz="2400" dirty="0" smtClean="0">
              <a:latin typeface="Calibri" pitchFamily="34" charset="0"/>
            </a:endParaRPr>
          </a:p>
          <a:p>
            <a:pPr lvl="1">
              <a:buFont typeface="Calibri" panose="020F0502020204030204" pitchFamily="34" charset="0"/>
              <a:buChar char="₋"/>
            </a:pPr>
            <a:endParaRPr lang="en-US" sz="2400" dirty="0">
              <a:latin typeface="Calibri" pitchFamily="34" charset="0"/>
            </a:endParaRPr>
          </a:p>
          <a:p>
            <a:pPr lvl="1">
              <a:buFont typeface="Calibri" panose="020F0502020204030204" pitchFamily="34" charset="0"/>
              <a:buChar char="₋"/>
            </a:pPr>
            <a:endParaRPr lang="en-US" sz="2400" dirty="0" smtClean="0">
              <a:latin typeface="Calibri" pitchFamily="34" charset="0"/>
            </a:endParaRPr>
          </a:p>
          <a:p>
            <a:pPr lvl="1">
              <a:buFont typeface="Calibri" panose="020F0502020204030204" pitchFamily="34" charset="0"/>
              <a:buChar char="₋"/>
            </a:pPr>
            <a:r>
              <a:rPr lang="en-US" sz="2400" dirty="0" err="1" smtClean="0">
                <a:latin typeface="Calibri" pitchFamily="34" charset="0"/>
              </a:rPr>
              <a:t>Ribosomen</a:t>
            </a:r>
            <a:r>
              <a:rPr lang="en-US" sz="2400" dirty="0" smtClean="0">
                <a:latin typeface="Calibri" pitchFamily="34" charset="0"/>
              </a:rPr>
              <a:t> </a:t>
            </a:r>
            <a:r>
              <a:rPr lang="en-US" sz="2400" dirty="0" err="1">
                <a:latin typeface="Calibri" pitchFamily="34" charset="0"/>
              </a:rPr>
              <a:t>binden</a:t>
            </a:r>
            <a:r>
              <a:rPr lang="en-US" sz="2400" dirty="0">
                <a:latin typeface="Calibri" pitchFamily="34" charset="0"/>
              </a:rPr>
              <a:t> </a:t>
            </a:r>
            <a:r>
              <a:rPr lang="en-US" sz="2400" dirty="0" err="1">
                <a:latin typeface="Calibri" pitchFamily="34" charset="0"/>
              </a:rPr>
              <a:t>aan</a:t>
            </a:r>
            <a:r>
              <a:rPr lang="en-US" sz="2400" dirty="0">
                <a:latin typeface="Calibri" pitchFamily="34" charset="0"/>
              </a:rPr>
              <a:t> </a:t>
            </a:r>
            <a:r>
              <a:rPr lang="en-US" sz="2400" dirty="0" err="1">
                <a:latin typeface="Calibri" pitchFamily="34" charset="0"/>
              </a:rPr>
              <a:t>een</a:t>
            </a:r>
            <a:r>
              <a:rPr lang="en-US" sz="2400" dirty="0">
                <a:latin typeface="Calibri" pitchFamily="34" charset="0"/>
              </a:rPr>
              <a:t> </a:t>
            </a:r>
            <a:r>
              <a:rPr lang="en-US" sz="2400" dirty="0" err="1">
                <a:latin typeface="Calibri" pitchFamily="34" charset="0"/>
              </a:rPr>
              <a:t>sequentie</a:t>
            </a:r>
            <a:r>
              <a:rPr lang="en-US" sz="2400" dirty="0">
                <a:latin typeface="Calibri" pitchFamily="34" charset="0"/>
              </a:rPr>
              <a:t> van 3 </a:t>
            </a:r>
            <a:r>
              <a:rPr lang="en-US" sz="2400" dirty="0" err="1">
                <a:latin typeface="Calibri" pitchFamily="34" charset="0"/>
              </a:rPr>
              <a:t>ribonucleotiden</a:t>
            </a:r>
            <a:r>
              <a:rPr lang="en-US" sz="2400" dirty="0">
                <a:latin typeface="Calibri" pitchFamily="34" charset="0"/>
              </a:rPr>
              <a:t> (codon) </a:t>
            </a:r>
            <a:r>
              <a:rPr lang="en-US" sz="2400" dirty="0" err="1">
                <a:latin typeface="Calibri" pitchFamily="34" charset="0"/>
              </a:rPr>
              <a:t>en</a:t>
            </a:r>
            <a:r>
              <a:rPr lang="en-US" sz="2400" dirty="0">
                <a:latin typeface="Calibri" pitchFamily="34" charset="0"/>
              </a:rPr>
              <a:t> </a:t>
            </a:r>
            <a:r>
              <a:rPr lang="en-US" sz="2400" dirty="0" err="1">
                <a:latin typeface="Calibri" pitchFamily="34" charset="0"/>
              </a:rPr>
              <a:t>vormen</a:t>
            </a:r>
            <a:r>
              <a:rPr lang="en-US" sz="2400" dirty="0">
                <a:latin typeface="Calibri" pitchFamily="34" charset="0"/>
              </a:rPr>
              <a:t> het complement met </a:t>
            </a:r>
            <a:r>
              <a:rPr lang="en-US" sz="2400" dirty="0" err="1">
                <a:latin typeface="Calibri" pitchFamily="34" charset="0"/>
              </a:rPr>
              <a:t>tRNA</a:t>
            </a:r>
            <a:r>
              <a:rPr lang="en-US" sz="2400" dirty="0">
                <a:latin typeface="Calibri" pitchFamily="34" charset="0"/>
              </a:rPr>
              <a:t> (anti-codon)</a:t>
            </a:r>
          </a:p>
          <a:p>
            <a:pPr lvl="1">
              <a:buFont typeface="Calibri" panose="020F0502020204030204" pitchFamily="34" charset="0"/>
              <a:buChar char="₋"/>
            </a:pPr>
            <a:r>
              <a:rPr lang="en-US" sz="2400" dirty="0" err="1">
                <a:latin typeface="Calibri" pitchFamily="34" charset="0"/>
              </a:rPr>
              <a:t>Conclusie</a:t>
            </a:r>
            <a:r>
              <a:rPr lang="en-US" sz="2400" dirty="0">
                <a:latin typeface="Calibri" pitchFamily="34" charset="0"/>
              </a:rPr>
              <a:t>: </a:t>
            </a:r>
            <a:r>
              <a:rPr lang="en-US" sz="2400" dirty="0" err="1" smtClean="0">
                <a:latin typeface="Calibri" pitchFamily="34" charset="0"/>
              </a:rPr>
              <a:t>één</a:t>
            </a:r>
            <a:r>
              <a:rPr lang="en-US" sz="2400" dirty="0" smtClean="0">
                <a:latin typeface="Calibri" pitchFamily="34" charset="0"/>
              </a:rPr>
              <a:t> </a:t>
            </a:r>
            <a:r>
              <a:rPr lang="en-US" sz="2400" dirty="0" err="1">
                <a:latin typeface="Calibri" pitchFamily="34" charset="0"/>
              </a:rPr>
              <a:t>aminozuur</a:t>
            </a:r>
            <a:r>
              <a:rPr lang="en-US" sz="2400" dirty="0">
                <a:latin typeface="Calibri" pitchFamily="34" charset="0"/>
              </a:rPr>
              <a:t> </a:t>
            </a:r>
            <a:r>
              <a:rPr lang="en-US" sz="2400" dirty="0" err="1">
                <a:latin typeface="Calibri" pitchFamily="34" charset="0"/>
              </a:rPr>
              <a:t>kan</a:t>
            </a:r>
            <a:r>
              <a:rPr lang="en-US" sz="2400" dirty="0">
                <a:latin typeface="Calibri" pitchFamily="34" charset="0"/>
              </a:rPr>
              <a:t> door </a:t>
            </a:r>
            <a:r>
              <a:rPr lang="en-US" sz="2400" dirty="0" err="1">
                <a:latin typeface="Calibri" pitchFamily="34" charset="0"/>
              </a:rPr>
              <a:t>meerdere</a:t>
            </a:r>
            <a:r>
              <a:rPr lang="en-US" sz="2400" dirty="0">
                <a:latin typeface="Calibri" pitchFamily="34" charset="0"/>
              </a:rPr>
              <a:t> codons </a:t>
            </a:r>
            <a:r>
              <a:rPr lang="en-US" sz="2400" dirty="0" err="1">
                <a:latin typeface="Calibri" pitchFamily="34" charset="0"/>
              </a:rPr>
              <a:t>bepaald</a:t>
            </a:r>
            <a:r>
              <a:rPr lang="en-US" sz="2400" dirty="0">
                <a:latin typeface="Calibri" pitchFamily="34" charset="0"/>
              </a:rPr>
              <a:t> </a:t>
            </a:r>
            <a:r>
              <a:rPr lang="en-US" sz="2400" dirty="0" err="1">
                <a:latin typeface="Calibri" pitchFamily="34" charset="0"/>
              </a:rPr>
              <a:t>worden</a:t>
            </a:r>
            <a:r>
              <a:rPr lang="en-US" sz="2400" dirty="0">
                <a:latin typeface="Calibri" pitchFamily="34" charset="0"/>
              </a:rPr>
              <a:t> (50 v/d 64 </a:t>
            </a:r>
            <a:r>
              <a:rPr lang="en-US" sz="2400" dirty="0" err="1">
                <a:latin typeface="Calibri" pitchFamily="34" charset="0"/>
              </a:rPr>
              <a:t>bepaald</a:t>
            </a:r>
            <a:r>
              <a:rPr lang="en-US" sz="2400" dirty="0" smtClean="0">
                <a:latin typeface="Calibri" pitchFamily="34" charset="0"/>
              </a:rPr>
              <a:t>)</a:t>
            </a:r>
            <a:endParaRPr lang="en-US" sz="2400" dirty="0">
              <a:latin typeface="Calibri" pitchFamily="34" charset="0"/>
            </a:endParaRPr>
          </a:p>
        </p:txBody>
      </p:sp>
      <p:sp>
        <p:nvSpPr>
          <p:cNvPr id="6" name="Rectangle 2"/>
          <p:cNvSpPr>
            <a:spLocks noGrp="1" noChangeArrowheads="1"/>
          </p:cNvSpPr>
          <p:nvPr>
            <p:ph type="title"/>
          </p:nvPr>
        </p:nvSpPr>
        <p:spPr>
          <a:xfrm>
            <a:off x="107504" y="109228"/>
            <a:ext cx="9001000" cy="1143000"/>
          </a:xfrm>
        </p:spPr>
        <p:txBody>
          <a:bodyPr/>
          <a:lstStyle/>
          <a:p>
            <a:r>
              <a:rPr lang="en-US" sz="3500" b="1" u="sng" dirty="0" err="1" smtClean="0">
                <a:solidFill>
                  <a:srgbClr val="FF6600"/>
                </a:solidFill>
                <a:latin typeface="Calibri" pitchFamily="34" charset="0"/>
              </a:rPr>
              <a:t>Onderzoek</a:t>
            </a:r>
            <a:r>
              <a:rPr lang="en-US" sz="3500" b="1" dirty="0" smtClean="0">
                <a:solidFill>
                  <a:srgbClr val="FF6600"/>
                </a:solidFill>
                <a:latin typeface="Calibri" pitchFamily="34" charset="0"/>
              </a:rPr>
              <a:t>: Het </a:t>
            </a:r>
            <a:r>
              <a:rPr lang="en-US" sz="3500" b="1" dirty="0" err="1" smtClean="0">
                <a:solidFill>
                  <a:srgbClr val="FF6600"/>
                </a:solidFill>
                <a:latin typeface="Calibri" pitchFamily="34" charset="0"/>
              </a:rPr>
              <a:t>breken</a:t>
            </a:r>
            <a:r>
              <a:rPr lang="en-US" sz="3500" b="1" dirty="0" smtClean="0">
                <a:solidFill>
                  <a:srgbClr val="FF6600"/>
                </a:solidFill>
                <a:latin typeface="Calibri" pitchFamily="34" charset="0"/>
              </a:rPr>
              <a:t> van de </a:t>
            </a:r>
            <a:r>
              <a:rPr lang="en-US" sz="3500" b="1" dirty="0" err="1" smtClean="0">
                <a:solidFill>
                  <a:srgbClr val="FF6600"/>
                </a:solidFill>
                <a:latin typeface="Calibri" pitchFamily="34" charset="0"/>
              </a:rPr>
              <a:t>genetische</a:t>
            </a:r>
            <a:r>
              <a:rPr lang="en-US" sz="3500" b="1" dirty="0" smtClean="0">
                <a:solidFill>
                  <a:srgbClr val="FF6600"/>
                </a:solidFill>
                <a:latin typeface="Calibri" pitchFamily="34" charset="0"/>
              </a:rPr>
              <a:t> code</a:t>
            </a:r>
            <a:r>
              <a:rPr lang="en-US" sz="3500" b="1" dirty="0">
                <a:solidFill>
                  <a:srgbClr val="FF6600"/>
                </a:solidFill>
                <a:latin typeface="Calibri" pitchFamily="34" charset="0"/>
              </a:rPr>
              <a:t>: </a:t>
            </a:r>
            <a:r>
              <a:rPr lang="en-US" sz="2400" b="1" dirty="0" err="1">
                <a:solidFill>
                  <a:srgbClr val="FF6600"/>
                </a:solidFill>
                <a:latin typeface="Calibri" pitchFamily="34" charset="0"/>
              </a:rPr>
              <a:t>Welke</a:t>
            </a:r>
            <a:r>
              <a:rPr lang="en-US" sz="2400" b="1" dirty="0">
                <a:solidFill>
                  <a:srgbClr val="FF6600"/>
                </a:solidFill>
                <a:latin typeface="Calibri" pitchFamily="34" charset="0"/>
              </a:rPr>
              <a:t> </a:t>
            </a:r>
            <a:r>
              <a:rPr lang="en-US" sz="2400" b="1" dirty="0" err="1">
                <a:solidFill>
                  <a:srgbClr val="FF6600"/>
                </a:solidFill>
                <a:latin typeface="Calibri" pitchFamily="34" charset="0"/>
              </a:rPr>
              <a:t>nucleotiden</a:t>
            </a:r>
            <a:r>
              <a:rPr lang="en-US" sz="2400" b="1" dirty="0">
                <a:solidFill>
                  <a:srgbClr val="FF6600"/>
                </a:solidFill>
                <a:latin typeface="Calibri" pitchFamily="34" charset="0"/>
              </a:rPr>
              <a:t> </a:t>
            </a:r>
            <a:r>
              <a:rPr lang="en-US" sz="2400" b="1" dirty="0" err="1">
                <a:solidFill>
                  <a:srgbClr val="FF6600"/>
                </a:solidFill>
                <a:latin typeface="Calibri" pitchFamily="34" charset="0"/>
              </a:rPr>
              <a:t>coderen</a:t>
            </a:r>
            <a:r>
              <a:rPr lang="en-US" sz="2400" b="1" dirty="0">
                <a:solidFill>
                  <a:srgbClr val="FF6600"/>
                </a:solidFill>
                <a:latin typeface="Calibri" pitchFamily="34" charset="0"/>
              </a:rPr>
              <a:t> </a:t>
            </a:r>
            <a:r>
              <a:rPr lang="en-US" sz="2400" b="1" dirty="0" err="1">
                <a:solidFill>
                  <a:srgbClr val="FF6600"/>
                </a:solidFill>
                <a:latin typeface="Calibri" pitchFamily="34" charset="0"/>
              </a:rPr>
              <a:t>voor</a:t>
            </a:r>
            <a:r>
              <a:rPr lang="en-US" sz="2400" b="1" dirty="0">
                <a:solidFill>
                  <a:srgbClr val="FF6600"/>
                </a:solidFill>
                <a:latin typeface="Calibri" pitchFamily="34" charset="0"/>
              </a:rPr>
              <a:t> </a:t>
            </a:r>
            <a:r>
              <a:rPr lang="en-US" sz="2400" b="1" dirty="0" err="1">
                <a:solidFill>
                  <a:srgbClr val="FF6600"/>
                </a:solidFill>
                <a:latin typeface="Calibri" pitchFamily="34" charset="0"/>
              </a:rPr>
              <a:t>welk</a:t>
            </a:r>
            <a:r>
              <a:rPr lang="en-US" sz="2400" b="1" dirty="0">
                <a:solidFill>
                  <a:srgbClr val="FF6600"/>
                </a:solidFill>
                <a:latin typeface="Calibri" pitchFamily="34" charset="0"/>
              </a:rPr>
              <a:t> </a:t>
            </a:r>
            <a:r>
              <a:rPr lang="en-US" sz="2400" b="1" dirty="0" err="1">
                <a:solidFill>
                  <a:srgbClr val="FF6600"/>
                </a:solidFill>
                <a:latin typeface="Calibri" pitchFamily="34" charset="0"/>
              </a:rPr>
              <a:t>aminozuur</a:t>
            </a:r>
            <a:r>
              <a:rPr lang="en-US" sz="2400" b="1" dirty="0">
                <a:solidFill>
                  <a:srgbClr val="FF6600"/>
                </a:solidFill>
                <a:latin typeface="Calibri" pitchFamily="34" charset="0"/>
              </a:rPr>
              <a:t> </a:t>
            </a:r>
          </a:p>
        </p:txBody>
      </p:sp>
      <p:sp>
        <p:nvSpPr>
          <p:cNvPr id="5" name="Tekstvak 4"/>
          <p:cNvSpPr txBox="1"/>
          <p:nvPr/>
        </p:nvSpPr>
        <p:spPr>
          <a:xfrm>
            <a:off x="7696119" y="2341485"/>
            <a:ext cx="936104" cy="323165"/>
          </a:xfrm>
          <a:prstGeom prst="rect">
            <a:avLst/>
          </a:prstGeom>
          <a:noFill/>
        </p:spPr>
        <p:txBody>
          <a:bodyPr wrap="square" rtlCol="0">
            <a:spAutoFit/>
          </a:bodyPr>
          <a:lstStyle/>
          <a:p>
            <a:r>
              <a:rPr lang="nl-NL" sz="1500" dirty="0" smtClean="0">
                <a:solidFill>
                  <a:schemeClr val="tx1"/>
                </a:solidFill>
              </a:rPr>
              <a:t>Fig. 13.5</a:t>
            </a:r>
            <a:endParaRPr lang="nl-NL" sz="1500" dirty="0">
              <a:solidFill>
                <a:schemeClr val="tx1"/>
              </a:solidFill>
            </a:endParaRPr>
          </a:p>
        </p:txBody>
      </p:sp>
    </p:spTree>
    <p:extLst>
      <p:ext uri="{BB962C8B-B14F-4D97-AF65-F5344CB8AC3E}">
        <p14:creationId xmlns:p14="http://schemas.microsoft.com/office/powerpoint/2010/main" val="37997326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sz="half" idx="1"/>
          </p:nvPr>
        </p:nvSpPr>
        <p:spPr>
          <a:xfrm>
            <a:off x="107504" y="1268760"/>
            <a:ext cx="8281044" cy="5069160"/>
          </a:xfrm>
        </p:spPr>
        <p:txBody>
          <a:bodyPr/>
          <a:lstStyle/>
          <a:p>
            <a:pPr>
              <a:buFont typeface="Wingdings" panose="05000000000000000000" pitchFamily="2" charset="2"/>
              <a:buChar char="Ø"/>
            </a:pPr>
            <a:r>
              <a:rPr lang="en-US" sz="2800" dirty="0">
                <a:solidFill>
                  <a:schemeClr val="bg1">
                    <a:lumMod val="65000"/>
                  </a:schemeClr>
                </a:solidFill>
                <a:latin typeface="Calibri" pitchFamily="34" charset="0"/>
              </a:rPr>
              <a:t>RNA </a:t>
            </a:r>
            <a:r>
              <a:rPr lang="en-US" sz="2800" b="1" dirty="0" err="1">
                <a:solidFill>
                  <a:schemeClr val="bg1">
                    <a:lumMod val="65000"/>
                  </a:schemeClr>
                </a:solidFill>
                <a:latin typeface="Calibri" pitchFamily="34" charset="0"/>
              </a:rPr>
              <a:t>homopolymeren</a:t>
            </a:r>
            <a:endParaRPr lang="en-US" sz="2800" dirty="0" smtClean="0">
              <a:solidFill>
                <a:schemeClr val="bg1">
                  <a:lumMod val="65000"/>
                </a:schemeClr>
              </a:solidFill>
              <a:latin typeface="Calibri" pitchFamily="34" charset="0"/>
            </a:endParaRPr>
          </a:p>
          <a:p>
            <a:pPr>
              <a:buFont typeface="Wingdings" panose="05000000000000000000" pitchFamily="2" charset="2"/>
              <a:buChar char="Ø"/>
            </a:pPr>
            <a:r>
              <a:rPr lang="en-US" sz="2800" dirty="0" smtClean="0">
                <a:solidFill>
                  <a:schemeClr val="bg1">
                    <a:lumMod val="65000"/>
                  </a:schemeClr>
                </a:solidFill>
                <a:latin typeface="Calibri" pitchFamily="34" charset="0"/>
              </a:rPr>
              <a:t>RNA </a:t>
            </a:r>
            <a:r>
              <a:rPr lang="en-US" sz="2800" b="1" dirty="0" err="1" smtClean="0">
                <a:solidFill>
                  <a:schemeClr val="bg1">
                    <a:lumMod val="65000"/>
                  </a:schemeClr>
                </a:solidFill>
                <a:latin typeface="Calibri" pitchFamily="34" charset="0"/>
              </a:rPr>
              <a:t>heteropolymeren</a:t>
            </a:r>
            <a:endParaRPr lang="en-US" sz="2800" dirty="0">
              <a:solidFill>
                <a:schemeClr val="bg1">
                  <a:lumMod val="65000"/>
                </a:schemeClr>
              </a:solidFill>
              <a:latin typeface="Calibri" pitchFamily="34" charset="0"/>
            </a:endParaRPr>
          </a:p>
          <a:p>
            <a:pPr>
              <a:buFont typeface="Wingdings" panose="05000000000000000000" pitchFamily="2" charset="2"/>
              <a:buChar char="Ø"/>
            </a:pPr>
            <a:r>
              <a:rPr lang="en-US" sz="2800" dirty="0" smtClean="0">
                <a:solidFill>
                  <a:schemeClr val="bg1">
                    <a:lumMod val="65000"/>
                  </a:schemeClr>
                </a:solidFill>
                <a:latin typeface="Calibri" pitchFamily="34" charset="0"/>
              </a:rPr>
              <a:t>Triplet Binding assay</a:t>
            </a:r>
          </a:p>
          <a:p>
            <a:pPr>
              <a:buFont typeface="Wingdings" panose="05000000000000000000" pitchFamily="2" charset="2"/>
              <a:buChar char="Ø"/>
            </a:pPr>
            <a:r>
              <a:rPr lang="en-US" sz="2800" dirty="0" smtClean="0">
                <a:latin typeface="Calibri" pitchFamily="34" charset="0"/>
              </a:rPr>
              <a:t>Repeating copolymers</a:t>
            </a:r>
          </a:p>
        </p:txBody>
      </p:sp>
      <p:pic>
        <p:nvPicPr>
          <p:cNvPr id="4" name="Tijdelijke aanduiding voor inhoud 3"/>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995936" y="2811628"/>
            <a:ext cx="4906888" cy="3615416"/>
          </a:xfrm>
        </p:spPr>
      </p:pic>
      <p:sp>
        <p:nvSpPr>
          <p:cNvPr id="6" name="Rectangle 2"/>
          <p:cNvSpPr>
            <a:spLocks noGrp="1" noChangeArrowheads="1"/>
          </p:cNvSpPr>
          <p:nvPr>
            <p:ph type="title"/>
          </p:nvPr>
        </p:nvSpPr>
        <p:spPr>
          <a:xfrm>
            <a:off x="91480" y="188640"/>
            <a:ext cx="9001000" cy="1143000"/>
          </a:xfrm>
        </p:spPr>
        <p:txBody>
          <a:bodyPr/>
          <a:lstStyle/>
          <a:p>
            <a:r>
              <a:rPr lang="en-US" sz="3500" b="1" u="sng" dirty="0" err="1" smtClean="0">
                <a:solidFill>
                  <a:srgbClr val="FF6600"/>
                </a:solidFill>
                <a:latin typeface="Calibri" pitchFamily="34" charset="0"/>
              </a:rPr>
              <a:t>Onderzoek</a:t>
            </a:r>
            <a:r>
              <a:rPr lang="en-US" sz="3500" b="1" dirty="0" smtClean="0">
                <a:solidFill>
                  <a:srgbClr val="FF6600"/>
                </a:solidFill>
                <a:latin typeface="Calibri" pitchFamily="34" charset="0"/>
              </a:rPr>
              <a:t>: Het </a:t>
            </a:r>
            <a:r>
              <a:rPr lang="en-US" sz="3500" b="1" dirty="0" err="1" smtClean="0">
                <a:solidFill>
                  <a:srgbClr val="FF6600"/>
                </a:solidFill>
                <a:latin typeface="Calibri" pitchFamily="34" charset="0"/>
              </a:rPr>
              <a:t>breken</a:t>
            </a:r>
            <a:r>
              <a:rPr lang="en-US" sz="3500" b="1" dirty="0" smtClean="0">
                <a:solidFill>
                  <a:srgbClr val="FF6600"/>
                </a:solidFill>
                <a:latin typeface="Calibri" pitchFamily="34" charset="0"/>
              </a:rPr>
              <a:t> van de </a:t>
            </a:r>
            <a:r>
              <a:rPr lang="en-US" sz="3500" b="1" dirty="0" err="1" smtClean="0">
                <a:solidFill>
                  <a:srgbClr val="FF6600"/>
                </a:solidFill>
                <a:latin typeface="Calibri" pitchFamily="34" charset="0"/>
              </a:rPr>
              <a:t>genetische</a:t>
            </a:r>
            <a:r>
              <a:rPr lang="en-US" sz="3500" b="1" dirty="0" smtClean="0">
                <a:solidFill>
                  <a:srgbClr val="FF6600"/>
                </a:solidFill>
                <a:latin typeface="Calibri" pitchFamily="34" charset="0"/>
              </a:rPr>
              <a:t> code</a:t>
            </a:r>
            <a:r>
              <a:rPr lang="en-US" sz="3500" b="1" dirty="0">
                <a:solidFill>
                  <a:srgbClr val="FF6600"/>
                </a:solidFill>
                <a:latin typeface="Calibri" pitchFamily="34" charset="0"/>
              </a:rPr>
              <a:t>: </a:t>
            </a:r>
            <a:r>
              <a:rPr lang="en-US" sz="2400" b="1" dirty="0" err="1">
                <a:solidFill>
                  <a:srgbClr val="FF6600"/>
                </a:solidFill>
                <a:latin typeface="Calibri" pitchFamily="34" charset="0"/>
              </a:rPr>
              <a:t>Welke</a:t>
            </a:r>
            <a:r>
              <a:rPr lang="en-US" sz="2400" b="1" dirty="0">
                <a:solidFill>
                  <a:srgbClr val="FF6600"/>
                </a:solidFill>
                <a:latin typeface="Calibri" pitchFamily="34" charset="0"/>
              </a:rPr>
              <a:t> </a:t>
            </a:r>
            <a:r>
              <a:rPr lang="en-US" sz="2400" b="1" dirty="0" err="1">
                <a:solidFill>
                  <a:srgbClr val="FF6600"/>
                </a:solidFill>
                <a:latin typeface="Calibri" pitchFamily="34" charset="0"/>
              </a:rPr>
              <a:t>nucleotiden</a:t>
            </a:r>
            <a:r>
              <a:rPr lang="en-US" sz="2400" b="1" dirty="0">
                <a:solidFill>
                  <a:srgbClr val="FF6600"/>
                </a:solidFill>
                <a:latin typeface="Calibri" pitchFamily="34" charset="0"/>
              </a:rPr>
              <a:t> </a:t>
            </a:r>
            <a:r>
              <a:rPr lang="en-US" sz="2400" b="1" dirty="0" err="1">
                <a:solidFill>
                  <a:srgbClr val="FF6600"/>
                </a:solidFill>
                <a:latin typeface="Calibri" pitchFamily="34" charset="0"/>
              </a:rPr>
              <a:t>coderen</a:t>
            </a:r>
            <a:r>
              <a:rPr lang="en-US" sz="2400" b="1" dirty="0">
                <a:solidFill>
                  <a:srgbClr val="FF6600"/>
                </a:solidFill>
                <a:latin typeface="Calibri" pitchFamily="34" charset="0"/>
              </a:rPr>
              <a:t> </a:t>
            </a:r>
            <a:r>
              <a:rPr lang="en-US" sz="2400" b="1" dirty="0" err="1">
                <a:solidFill>
                  <a:srgbClr val="FF6600"/>
                </a:solidFill>
                <a:latin typeface="Calibri" pitchFamily="34" charset="0"/>
              </a:rPr>
              <a:t>voor</a:t>
            </a:r>
            <a:r>
              <a:rPr lang="en-US" sz="2400" b="1" dirty="0">
                <a:solidFill>
                  <a:srgbClr val="FF6600"/>
                </a:solidFill>
                <a:latin typeface="Calibri" pitchFamily="34" charset="0"/>
              </a:rPr>
              <a:t> </a:t>
            </a:r>
            <a:r>
              <a:rPr lang="en-US" sz="2400" b="1" dirty="0" err="1">
                <a:solidFill>
                  <a:srgbClr val="FF6600"/>
                </a:solidFill>
                <a:latin typeface="Calibri" pitchFamily="34" charset="0"/>
              </a:rPr>
              <a:t>welk</a:t>
            </a:r>
            <a:r>
              <a:rPr lang="en-US" sz="2400" b="1" dirty="0">
                <a:solidFill>
                  <a:srgbClr val="FF6600"/>
                </a:solidFill>
                <a:latin typeface="Calibri" pitchFamily="34" charset="0"/>
              </a:rPr>
              <a:t> </a:t>
            </a:r>
            <a:r>
              <a:rPr lang="en-US" sz="2400" b="1" dirty="0" err="1">
                <a:solidFill>
                  <a:srgbClr val="FF6600"/>
                </a:solidFill>
                <a:latin typeface="Calibri" pitchFamily="34" charset="0"/>
              </a:rPr>
              <a:t>aminozuur</a:t>
            </a:r>
            <a:r>
              <a:rPr lang="en-US" sz="2400" b="1" dirty="0">
                <a:solidFill>
                  <a:srgbClr val="FF6600"/>
                </a:solidFill>
                <a:latin typeface="Calibri" pitchFamily="34" charset="0"/>
              </a:rPr>
              <a:t> </a:t>
            </a:r>
          </a:p>
        </p:txBody>
      </p:sp>
      <p:pic>
        <p:nvPicPr>
          <p:cNvPr id="7" name="Tijdelijke aanduiding voor inhoud 3"/>
          <p:cNvPicPr>
            <a:picLocks noChangeAspect="1"/>
          </p:cNvPicPr>
          <p:nvPr/>
        </p:nvPicPr>
        <p:blipFill rotWithShape="1">
          <a:blip r:embed="rId2" cstate="print">
            <a:extLst>
              <a:ext uri="{28A0092B-C50C-407E-A947-70E740481C1C}">
                <a14:useLocalDpi xmlns:a14="http://schemas.microsoft.com/office/drawing/2010/main" val="0"/>
              </a:ext>
            </a:extLst>
          </a:blip>
          <a:srcRect b="29380"/>
          <a:stretch/>
        </p:blipFill>
        <p:spPr bwMode="auto">
          <a:xfrm>
            <a:off x="3987353" y="2816357"/>
            <a:ext cx="4906888" cy="2553204"/>
          </a:xfrm>
          <a:prstGeom prst="rect">
            <a:avLst/>
          </a:prstGeom>
          <a:noFill/>
          <a:ln w="9525">
            <a:noFill/>
            <a:miter lim="800000"/>
            <a:headEnd/>
            <a:tailEnd/>
          </a:ln>
          <a:effectLst/>
        </p:spPr>
      </p:pic>
      <p:pic>
        <p:nvPicPr>
          <p:cNvPr id="8" name="Tijdelijke aanduiding voor inhoud 3"/>
          <p:cNvPicPr>
            <a:picLocks noChangeAspect="1"/>
          </p:cNvPicPr>
          <p:nvPr/>
        </p:nvPicPr>
        <p:blipFill rotWithShape="1">
          <a:blip r:embed="rId2" cstate="print">
            <a:extLst>
              <a:ext uri="{28A0092B-C50C-407E-A947-70E740481C1C}">
                <a14:useLocalDpi xmlns:a14="http://schemas.microsoft.com/office/drawing/2010/main" val="0"/>
              </a:ext>
            </a:extLst>
          </a:blip>
          <a:srcRect b="63325"/>
          <a:stretch/>
        </p:blipFill>
        <p:spPr bwMode="auto">
          <a:xfrm>
            <a:off x="3978770" y="2833630"/>
            <a:ext cx="4906888" cy="1325993"/>
          </a:xfrm>
          <a:prstGeom prst="rect">
            <a:avLst/>
          </a:prstGeom>
          <a:noFill/>
          <a:ln w="9525">
            <a:noFill/>
            <a:miter lim="800000"/>
            <a:headEnd/>
            <a:tailEnd/>
          </a:ln>
          <a:effectLst/>
        </p:spPr>
      </p:pic>
      <p:sp>
        <p:nvSpPr>
          <p:cNvPr id="9" name="Tekstvak 8"/>
          <p:cNvSpPr txBox="1"/>
          <p:nvPr/>
        </p:nvSpPr>
        <p:spPr>
          <a:xfrm>
            <a:off x="3851920" y="6428780"/>
            <a:ext cx="936104" cy="323165"/>
          </a:xfrm>
          <a:prstGeom prst="rect">
            <a:avLst/>
          </a:prstGeom>
          <a:noFill/>
        </p:spPr>
        <p:txBody>
          <a:bodyPr wrap="square" rtlCol="0">
            <a:spAutoFit/>
          </a:bodyPr>
          <a:lstStyle/>
          <a:p>
            <a:r>
              <a:rPr lang="nl-NL" sz="1500" dirty="0" smtClean="0">
                <a:solidFill>
                  <a:schemeClr val="tx1"/>
                </a:solidFill>
              </a:rPr>
              <a:t>Fig. 13.6</a:t>
            </a:r>
            <a:endParaRPr lang="nl-NL" sz="1500" dirty="0">
              <a:solidFill>
                <a:schemeClr val="tx1"/>
              </a:solidFill>
            </a:endParaRPr>
          </a:p>
        </p:txBody>
      </p:sp>
    </p:spTree>
    <p:extLst>
      <p:ext uri="{BB962C8B-B14F-4D97-AF65-F5344CB8AC3E}">
        <p14:creationId xmlns:p14="http://schemas.microsoft.com/office/powerpoint/2010/main" val="155524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andaardontwerp">
  <a:themeElements>
    <a:clrScheme name="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ardontwer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rgbClr val="0033CC"/>
            </a:solidFill>
            <a:effectLst/>
            <a:latin typeface="Calibri"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400" b="0" i="0" u="none" strike="noStrike" cap="none" normalizeH="0" baseline="0" smtClean="0">
            <a:ln>
              <a:noFill/>
            </a:ln>
            <a:solidFill>
              <a:srgbClr val="0033CC"/>
            </a:solidFill>
            <a:effectLst/>
            <a:latin typeface="Calibri" pitchFamily="34" charset="0"/>
          </a:defRPr>
        </a:defPPr>
      </a:lstStyle>
    </a:lnDef>
  </a:objectDefaults>
  <a:extraClrSchemeLst>
    <a:extraClrScheme>
      <a:clrScheme name="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ardontwe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ardontwe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ardontwe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ardontwe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ardontwe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ardontwe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ardontwerp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ardontwerp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ardontwerp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ardontwerp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ardontwerp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4DF52CD1518440A9410417543192CF" ma:contentTypeVersion="14" ma:contentTypeDescription="Een nieuw document maken." ma:contentTypeScope="" ma:versionID="6bea1c7b9161d6dde0b3c7fb1e5c3171">
  <xsd:schema xmlns:xsd="http://www.w3.org/2001/XMLSchema" xmlns:xs="http://www.w3.org/2001/XMLSchema" xmlns:p="http://schemas.microsoft.com/office/2006/metadata/properties" xmlns:ns3="d665bda0-32f6-4388-bc96-c7f43a2006b3" xmlns:ns4="41d31240-3f9b-4160-aa9d-7e114304e6cc" targetNamespace="http://schemas.microsoft.com/office/2006/metadata/properties" ma:root="true" ma:fieldsID="88bb3e02a4d78147ff6b1b4e62499f13" ns3:_="" ns4:_="">
    <xsd:import namespace="d665bda0-32f6-4388-bc96-c7f43a2006b3"/>
    <xsd:import namespace="41d31240-3f9b-4160-aa9d-7e114304e6c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65bda0-32f6-4388-bc96-c7f43a2006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1d31240-3f9b-4160-aa9d-7e114304e6cc" elementFormDefault="qualified">
    <xsd:import namespace="http://schemas.microsoft.com/office/2006/documentManagement/types"/>
    <xsd:import namespace="http://schemas.microsoft.com/office/infopath/2007/PartnerControls"/>
    <xsd:element name="SharedWithUsers" ma:index="12" nillable="true" ma:displayName="Gedeeld met"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description="" ma:internalName="SharedWithDetails" ma:readOnly="true">
      <xsd:simpleType>
        <xsd:restriction base="dms:Note">
          <xsd:maxLength value="255"/>
        </xsd:restriction>
      </xsd:simpleType>
    </xsd:element>
    <xsd:element name="SharingHintHash" ma:index="14" nillable="true" ma:displayName="Hint-hash delen"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90BB1E-5F6D-48A4-B174-A9721261A3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65bda0-32f6-4388-bc96-c7f43a2006b3"/>
    <ds:schemaRef ds:uri="41d31240-3f9b-4160-aa9d-7e114304e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50685A-CC1A-4118-BB26-067954325721}">
  <ds:schemaRef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41d31240-3f9b-4160-aa9d-7e114304e6cc"/>
    <ds:schemaRef ds:uri="http://purl.org/dc/terms/"/>
    <ds:schemaRef ds:uri="http://schemas.openxmlformats.org/package/2006/metadata/core-properties"/>
    <ds:schemaRef ds:uri="d665bda0-32f6-4388-bc96-c7f43a2006b3"/>
    <ds:schemaRef ds:uri="http://www.w3.org/XML/1998/namespace"/>
  </ds:schemaRefs>
</ds:datastoreItem>
</file>

<file path=customXml/itemProps3.xml><?xml version="1.0" encoding="utf-8"?>
<ds:datastoreItem xmlns:ds="http://schemas.openxmlformats.org/officeDocument/2006/customXml" ds:itemID="{814B09E5-974E-4C31-ADD8-D91D92053F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3346</TotalTime>
  <Words>3273</Words>
  <Application>Microsoft Office PowerPoint</Application>
  <PresentationFormat>Diavoorstelling (4:3)</PresentationFormat>
  <Paragraphs>419</Paragraphs>
  <Slides>60</Slides>
  <Notes>9</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60</vt:i4>
      </vt:variant>
    </vt:vector>
  </HeadingPairs>
  <TitlesOfParts>
    <vt:vector size="66" baseType="lpstr">
      <vt:lpstr>Arial</vt:lpstr>
      <vt:lpstr>Calibri</vt:lpstr>
      <vt:lpstr>Courier New</vt:lpstr>
      <vt:lpstr>Times New Roman</vt:lpstr>
      <vt:lpstr>Wingdings</vt:lpstr>
      <vt:lpstr>Standaardontwerp</vt:lpstr>
      <vt:lpstr>Hoofdstuk 13 The genetic code and transcription</vt:lpstr>
      <vt:lpstr>DNA  RNA  Eiwit</vt:lpstr>
      <vt:lpstr>Genetic code</vt:lpstr>
      <vt:lpstr>Onderzoek: hoeveel nucleotides zijn nodig voor het coderen van 1 aminozuur (az)? </vt:lpstr>
      <vt:lpstr>Onderzoek: Het breken van de genetische code: Welke nucleotiden coderen voor welk aminozuur </vt:lpstr>
      <vt:lpstr>Onderzoek: Het breken van de genetische code: Welke nucleotiden (nt) coderen voor welk aminozuur </vt:lpstr>
      <vt:lpstr>Onderzoek: Het breken van de genetische code: Welke nucleotiden (nt) coderen voor welk aminozuur </vt:lpstr>
      <vt:lpstr>Onderzoek: Het breken van de genetische code: Welke nucleotiden coderen voor welk aminozuur </vt:lpstr>
      <vt:lpstr>Onderzoek: Het breken van de genetische code: Welke nucleotiden coderen voor welk aminozuur </vt:lpstr>
      <vt:lpstr>The coding dictionary</vt:lpstr>
      <vt:lpstr>Wobble hypothese, 1966</vt:lpstr>
      <vt:lpstr>Codon woordenboek</vt:lpstr>
      <vt:lpstr>PowerPoint-presentatie</vt:lpstr>
      <vt:lpstr>Opdracht 1 </vt:lpstr>
      <vt:lpstr>Opdracht 1 </vt:lpstr>
      <vt:lpstr>PowerPoint-presentatie</vt:lpstr>
      <vt:lpstr>Opdracht 2</vt:lpstr>
      <vt:lpstr>PowerPoint-presentatie</vt:lpstr>
      <vt:lpstr>PowerPoint-presentatie</vt:lpstr>
      <vt:lpstr>PowerPoint-presentatie</vt:lpstr>
      <vt:lpstr>De genetische code is (bijna) universeel: Uitzondering 1: andere codes in specifieke bronnen</vt:lpstr>
      <vt:lpstr>De genetische code is (bijna) universeel: Uitzondering 2: (Non)-overlapping genes</vt:lpstr>
      <vt:lpstr>PowerPoint-presentatie</vt:lpstr>
      <vt:lpstr>DNA     RNA    Eiwit</vt:lpstr>
      <vt:lpstr>Transcriptie: van DNA naar RNA (1)</vt:lpstr>
      <vt:lpstr>PowerPoint-presentatie</vt:lpstr>
      <vt:lpstr>Transcriptie: van DNA naar RNA (2)</vt:lpstr>
      <vt:lpstr>Transcriptie: van DNA naar RNA (3)</vt:lpstr>
      <vt:lpstr>PowerPoint-presentatie</vt:lpstr>
      <vt:lpstr>Transcriptie (en translatie) in prokaryoten</vt:lpstr>
      <vt:lpstr>PowerPoint-presentatie</vt:lpstr>
      <vt:lpstr>Transcriptie: verschillen in eukaryoten vergeleken met prokaryoten</vt:lpstr>
      <vt:lpstr>Transcriptie-initiatie in eukaryoten</vt:lpstr>
      <vt:lpstr>Promoter-regio consensus sequenties</vt:lpstr>
      <vt:lpstr>PowerPoint-presentatie</vt:lpstr>
      <vt:lpstr>Promoter-regio consensus sequenties</vt:lpstr>
      <vt:lpstr>Opdracht </vt:lpstr>
      <vt:lpstr>mRNA Processing in Eukaryoten</vt:lpstr>
      <vt:lpstr>5’-CAP 5’-5’binding of  7-methylguanosine (7mG)</vt:lpstr>
      <vt:lpstr>Additie Poly-A-staart</vt:lpstr>
      <vt:lpstr>mRNA Processing in Eukaryoten</vt:lpstr>
      <vt:lpstr>RNA Splicing</vt:lpstr>
      <vt:lpstr>RNA Splicing</vt:lpstr>
      <vt:lpstr>RNA Splicing by autocatalytic RNAs</vt:lpstr>
      <vt:lpstr>The Spliceosome</vt:lpstr>
      <vt:lpstr>PowerPoint-presentatie</vt:lpstr>
      <vt:lpstr>Samenvatting mRNA processing in eukaryotes</vt:lpstr>
      <vt:lpstr>mRNA Processing in Eukaryoten</vt:lpstr>
      <vt:lpstr>PowerPoint-presentatie</vt:lpstr>
      <vt:lpstr>Opdracht 1</vt:lpstr>
      <vt:lpstr>Opdracht 1</vt:lpstr>
      <vt:lpstr>Opdracht 2</vt:lpstr>
      <vt:lpstr>Opdracht 2</vt:lpstr>
      <vt:lpstr>Opdracht 3</vt:lpstr>
      <vt:lpstr>Opdracht 3</vt:lpstr>
      <vt:lpstr>PowerPoint-presentatie</vt:lpstr>
      <vt:lpstr>PowerPoint-presentatie</vt:lpstr>
      <vt:lpstr>Extra opdracht (voorbereiding): Attacking the messenger</vt:lpstr>
      <vt:lpstr>Opdracht na lezen verhaal</vt:lpstr>
      <vt:lpstr>Filmpjes!! Totaal 12 minuten, ga er even lekker voor zitten</vt:lpstr>
    </vt:vector>
  </TitlesOfParts>
  <Company>RuG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Genetica</dc:title>
  <dc:creator>RuG</dc:creator>
  <cp:lastModifiedBy>Pool WA, Wietske</cp:lastModifiedBy>
  <cp:revision>124</cp:revision>
  <dcterms:created xsi:type="dcterms:W3CDTF">2006-09-26T19:51:34Z</dcterms:created>
  <dcterms:modified xsi:type="dcterms:W3CDTF">2021-12-08T08:03:58Z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0x010100FD4DF52CD1518440A9410417543192CF</vt:lpwstr>
  </property>
</Properties>
</file>